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Montserrat" charset="1" panose="00000500000000000000"/>
      <p:regular r:id="rId46"/>
    </p:embeddedFont>
    <p:embeddedFont>
      <p:font typeface="Tex Gyre Termes" charset="1" panose="00000500000000000000"/>
      <p:regular r:id="rId47"/>
    </p:embeddedFont>
    <p:embeddedFont>
      <p:font typeface="Bugaki" charset="1" panose="00000000000000000000"/>
      <p:regular r:id="rId48"/>
    </p:embeddedFont>
    <p:embeddedFont>
      <p:font typeface="Mak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www.kaggle.com/datasets/imakash3011/customer-personality-analysis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png" Type="http://schemas.openxmlformats.org/officeDocument/2006/relationships/image"/><Relationship Id="rId4" Target="../media/image97.png" Type="http://schemas.openxmlformats.org/officeDocument/2006/relationships/image"/><Relationship Id="rId5" Target="../media/image9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png" Type="http://schemas.openxmlformats.org/officeDocument/2006/relationships/image"/><Relationship Id="rId4" Target="../media/image108.png" Type="http://schemas.openxmlformats.org/officeDocument/2006/relationships/image"/><Relationship Id="rId5" Target="../media/image109.sv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11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svg" Type="http://schemas.openxmlformats.org/officeDocument/2006/relationships/image"/><Relationship Id="rId4" Target="../media/image116.pn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18.png" Type="http://schemas.openxmlformats.org/officeDocument/2006/relationships/image"/><Relationship Id="rId5" Target="../media/image119.png" Type="http://schemas.openxmlformats.org/officeDocument/2006/relationships/image"/><Relationship Id="rId6" Target="../media/image12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21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jpeg" Type="http://schemas.openxmlformats.org/officeDocument/2006/relationships/image"/><Relationship Id="rId3" Target="../media/image125.png" Type="http://schemas.openxmlformats.org/officeDocument/2006/relationships/image"/><Relationship Id="rId4" Target="../media/image126.svg" Type="http://schemas.openxmlformats.org/officeDocument/2006/relationships/image"/><Relationship Id="rId5" Target="../media/image127.png" Type="http://schemas.openxmlformats.org/officeDocument/2006/relationships/image"/><Relationship Id="rId6" Target="../media/image12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jpeg" Type="http://schemas.openxmlformats.org/officeDocument/2006/relationships/image"/><Relationship Id="rId3" Target="../media/image125.png" Type="http://schemas.openxmlformats.org/officeDocument/2006/relationships/image"/><Relationship Id="rId4" Target="../media/image126.svg" Type="http://schemas.openxmlformats.org/officeDocument/2006/relationships/image"/><Relationship Id="rId5" Target="../media/image127.png" Type="http://schemas.openxmlformats.org/officeDocument/2006/relationships/image"/><Relationship Id="rId6" Target="../media/image12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jpeg" Type="http://schemas.openxmlformats.org/officeDocument/2006/relationships/image"/><Relationship Id="rId3" Target="../media/image1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38" r="0" b="-141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95846" y="675000"/>
            <a:ext cx="1923033" cy="297000"/>
            <a:chOff x="0" y="0"/>
            <a:chExt cx="1709363" cy="26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1709039" cy="263906"/>
            </a:xfrm>
            <a:custGeom>
              <a:avLst/>
              <a:gdLst/>
              <a:ahLst/>
              <a:cxnLst/>
              <a:rect r="r" b="b" t="t" l="l"/>
              <a:pathLst>
                <a:path h="263906" w="1709039">
                  <a:moveTo>
                    <a:pt x="65024" y="71882"/>
                  </a:moveTo>
                  <a:cubicBezTo>
                    <a:pt x="63500" y="66294"/>
                    <a:pt x="64262" y="61595"/>
                    <a:pt x="64262" y="58420"/>
                  </a:cubicBezTo>
                  <a:cubicBezTo>
                    <a:pt x="65786" y="50546"/>
                    <a:pt x="71374" y="41783"/>
                    <a:pt x="86995" y="41783"/>
                  </a:cubicBezTo>
                  <a:cubicBezTo>
                    <a:pt x="101092" y="41783"/>
                    <a:pt x="109728" y="51308"/>
                    <a:pt x="109728" y="64643"/>
                  </a:cubicBezTo>
                  <a:cubicBezTo>
                    <a:pt x="109728" y="79629"/>
                    <a:pt x="109728" y="79629"/>
                    <a:pt x="109728" y="79629"/>
                  </a:cubicBezTo>
                  <a:cubicBezTo>
                    <a:pt x="170942" y="79629"/>
                    <a:pt x="170942" y="79629"/>
                    <a:pt x="170942" y="79629"/>
                  </a:cubicBezTo>
                  <a:cubicBezTo>
                    <a:pt x="170942" y="62230"/>
                    <a:pt x="170942" y="62230"/>
                    <a:pt x="170942" y="62230"/>
                  </a:cubicBezTo>
                  <a:cubicBezTo>
                    <a:pt x="170942" y="8636"/>
                    <a:pt x="122301" y="0"/>
                    <a:pt x="87757" y="0"/>
                  </a:cubicBezTo>
                  <a:cubicBezTo>
                    <a:pt x="44577" y="0"/>
                    <a:pt x="9271" y="14986"/>
                    <a:pt x="3048" y="55372"/>
                  </a:cubicBezTo>
                  <a:cubicBezTo>
                    <a:pt x="635" y="66421"/>
                    <a:pt x="635" y="75819"/>
                    <a:pt x="3048" y="88519"/>
                  </a:cubicBezTo>
                  <a:cubicBezTo>
                    <a:pt x="13970" y="138303"/>
                    <a:pt x="100330" y="153289"/>
                    <a:pt x="113665" y="184912"/>
                  </a:cubicBezTo>
                  <a:cubicBezTo>
                    <a:pt x="116078" y="190500"/>
                    <a:pt x="115189" y="198374"/>
                    <a:pt x="113665" y="203073"/>
                  </a:cubicBezTo>
                  <a:cubicBezTo>
                    <a:pt x="112141" y="210947"/>
                    <a:pt x="106553" y="219710"/>
                    <a:pt x="90170" y="219710"/>
                  </a:cubicBezTo>
                  <a:cubicBezTo>
                    <a:pt x="74422" y="219710"/>
                    <a:pt x="65913" y="211074"/>
                    <a:pt x="65913" y="197612"/>
                  </a:cubicBezTo>
                  <a:cubicBezTo>
                    <a:pt x="65151" y="173863"/>
                    <a:pt x="65151" y="173863"/>
                    <a:pt x="65151" y="173863"/>
                  </a:cubicBezTo>
                  <a:cubicBezTo>
                    <a:pt x="0" y="173863"/>
                    <a:pt x="0" y="173863"/>
                    <a:pt x="0" y="173863"/>
                  </a:cubicBezTo>
                  <a:cubicBezTo>
                    <a:pt x="0" y="192786"/>
                    <a:pt x="0" y="192786"/>
                    <a:pt x="0" y="192786"/>
                  </a:cubicBezTo>
                  <a:cubicBezTo>
                    <a:pt x="0" y="247269"/>
                    <a:pt x="43180" y="263906"/>
                    <a:pt x="88646" y="263906"/>
                  </a:cubicBezTo>
                  <a:cubicBezTo>
                    <a:pt x="132588" y="263906"/>
                    <a:pt x="169418" y="248920"/>
                    <a:pt x="174879" y="207772"/>
                  </a:cubicBezTo>
                  <a:cubicBezTo>
                    <a:pt x="178054" y="186436"/>
                    <a:pt x="175641" y="172212"/>
                    <a:pt x="174879" y="167513"/>
                  </a:cubicBezTo>
                  <a:cubicBezTo>
                    <a:pt x="164719" y="115316"/>
                    <a:pt x="72136" y="100330"/>
                    <a:pt x="65024" y="71882"/>
                  </a:cubicBezTo>
                  <a:moveTo>
                    <a:pt x="859663" y="71882"/>
                  </a:moveTo>
                  <a:cubicBezTo>
                    <a:pt x="858139" y="67183"/>
                    <a:pt x="858901" y="62357"/>
                    <a:pt x="859663" y="59182"/>
                  </a:cubicBezTo>
                  <a:cubicBezTo>
                    <a:pt x="861187" y="51308"/>
                    <a:pt x="865886" y="42545"/>
                    <a:pt x="881634" y="42545"/>
                  </a:cubicBezTo>
                  <a:cubicBezTo>
                    <a:pt x="895731" y="42545"/>
                    <a:pt x="903605" y="52070"/>
                    <a:pt x="903605" y="64643"/>
                  </a:cubicBezTo>
                  <a:cubicBezTo>
                    <a:pt x="903605" y="80391"/>
                    <a:pt x="903605" y="80391"/>
                    <a:pt x="903605" y="80391"/>
                  </a:cubicBezTo>
                  <a:cubicBezTo>
                    <a:pt x="964057" y="80391"/>
                    <a:pt x="964057" y="80391"/>
                    <a:pt x="964057" y="80391"/>
                  </a:cubicBezTo>
                  <a:cubicBezTo>
                    <a:pt x="964057" y="62992"/>
                    <a:pt x="964057" y="62992"/>
                    <a:pt x="964057" y="62992"/>
                  </a:cubicBezTo>
                  <a:cubicBezTo>
                    <a:pt x="963930" y="10287"/>
                    <a:pt x="916940" y="1524"/>
                    <a:pt x="882396" y="1524"/>
                  </a:cubicBezTo>
                  <a:cubicBezTo>
                    <a:pt x="839216" y="1524"/>
                    <a:pt x="804672" y="15748"/>
                    <a:pt x="797687" y="56007"/>
                  </a:cubicBezTo>
                  <a:cubicBezTo>
                    <a:pt x="796163" y="66294"/>
                    <a:pt x="796163" y="76581"/>
                    <a:pt x="798449" y="88392"/>
                  </a:cubicBezTo>
                  <a:cubicBezTo>
                    <a:pt x="809371" y="138176"/>
                    <a:pt x="894969" y="152400"/>
                    <a:pt x="907542" y="184023"/>
                  </a:cubicBezTo>
                  <a:cubicBezTo>
                    <a:pt x="909955" y="190373"/>
                    <a:pt x="909066" y="197485"/>
                    <a:pt x="908304" y="202184"/>
                  </a:cubicBezTo>
                  <a:cubicBezTo>
                    <a:pt x="905891" y="210820"/>
                    <a:pt x="900430" y="218821"/>
                    <a:pt x="884809" y="218821"/>
                  </a:cubicBezTo>
                  <a:cubicBezTo>
                    <a:pt x="869188" y="218821"/>
                    <a:pt x="860552" y="210185"/>
                    <a:pt x="860552" y="196723"/>
                  </a:cubicBezTo>
                  <a:cubicBezTo>
                    <a:pt x="860552" y="172974"/>
                    <a:pt x="860552" y="172974"/>
                    <a:pt x="860552" y="172974"/>
                  </a:cubicBezTo>
                  <a:cubicBezTo>
                    <a:pt x="795401" y="172974"/>
                    <a:pt x="795401" y="172974"/>
                    <a:pt x="795401" y="172974"/>
                  </a:cubicBezTo>
                  <a:cubicBezTo>
                    <a:pt x="795401" y="191897"/>
                    <a:pt x="795401" y="191897"/>
                    <a:pt x="795401" y="191897"/>
                  </a:cubicBezTo>
                  <a:cubicBezTo>
                    <a:pt x="795401" y="246380"/>
                    <a:pt x="837819" y="262255"/>
                    <a:pt x="883285" y="262255"/>
                  </a:cubicBezTo>
                  <a:cubicBezTo>
                    <a:pt x="927227" y="262255"/>
                    <a:pt x="963295" y="247269"/>
                    <a:pt x="968756" y="206883"/>
                  </a:cubicBezTo>
                  <a:cubicBezTo>
                    <a:pt x="971169" y="185547"/>
                    <a:pt x="969518" y="172085"/>
                    <a:pt x="967994" y="166624"/>
                  </a:cubicBezTo>
                  <a:cubicBezTo>
                    <a:pt x="957834" y="116078"/>
                    <a:pt x="866775" y="100203"/>
                    <a:pt x="859790" y="71755"/>
                  </a:cubicBezTo>
                  <a:moveTo>
                    <a:pt x="1414399" y="206121"/>
                  </a:moveTo>
                  <a:cubicBezTo>
                    <a:pt x="1356995" y="7874"/>
                    <a:pt x="1356995" y="7874"/>
                    <a:pt x="1356995" y="7874"/>
                  </a:cubicBezTo>
                  <a:cubicBezTo>
                    <a:pt x="1265936" y="7874"/>
                    <a:pt x="1265936" y="7874"/>
                    <a:pt x="1265936" y="7874"/>
                  </a:cubicBezTo>
                  <a:cubicBezTo>
                    <a:pt x="1265936" y="252095"/>
                    <a:pt x="1265936" y="252095"/>
                    <a:pt x="1265936" y="252095"/>
                  </a:cubicBezTo>
                  <a:cubicBezTo>
                    <a:pt x="1326388" y="252095"/>
                    <a:pt x="1326388" y="252095"/>
                    <a:pt x="1326388" y="252095"/>
                  </a:cubicBezTo>
                  <a:cubicBezTo>
                    <a:pt x="1322451" y="47371"/>
                    <a:pt x="1322451" y="47371"/>
                    <a:pt x="1322451" y="47371"/>
                  </a:cubicBezTo>
                  <a:cubicBezTo>
                    <a:pt x="1384427" y="252095"/>
                    <a:pt x="1384427" y="252095"/>
                    <a:pt x="1384427" y="252095"/>
                  </a:cubicBezTo>
                  <a:cubicBezTo>
                    <a:pt x="1471549" y="252095"/>
                    <a:pt x="1471549" y="252095"/>
                    <a:pt x="1471549" y="252095"/>
                  </a:cubicBezTo>
                  <a:cubicBezTo>
                    <a:pt x="1471549" y="7874"/>
                    <a:pt x="1471549" y="7874"/>
                    <a:pt x="1471549" y="7874"/>
                  </a:cubicBezTo>
                  <a:cubicBezTo>
                    <a:pt x="1411097" y="7874"/>
                    <a:pt x="1411097" y="7874"/>
                    <a:pt x="1411097" y="7874"/>
                  </a:cubicBezTo>
                  <a:lnTo>
                    <a:pt x="1414272" y="206248"/>
                  </a:lnTo>
                  <a:close/>
                  <a:moveTo>
                    <a:pt x="261112" y="7874"/>
                  </a:moveTo>
                  <a:cubicBezTo>
                    <a:pt x="216408" y="254508"/>
                    <a:pt x="216408" y="254508"/>
                    <a:pt x="216408" y="254508"/>
                  </a:cubicBezTo>
                  <a:cubicBezTo>
                    <a:pt x="282321" y="254508"/>
                    <a:pt x="282321" y="254508"/>
                    <a:pt x="282321" y="254508"/>
                  </a:cubicBezTo>
                  <a:cubicBezTo>
                    <a:pt x="315976" y="26035"/>
                    <a:pt x="315976" y="26035"/>
                    <a:pt x="315976" y="26035"/>
                  </a:cubicBezTo>
                  <a:cubicBezTo>
                    <a:pt x="349758" y="254508"/>
                    <a:pt x="349758" y="254508"/>
                    <a:pt x="349758" y="254508"/>
                  </a:cubicBezTo>
                  <a:cubicBezTo>
                    <a:pt x="414909" y="254508"/>
                    <a:pt x="414909" y="254508"/>
                    <a:pt x="414909" y="254508"/>
                  </a:cubicBezTo>
                  <a:cubicBezTo>
                    <a:pt x="370205" y="7874"/>
                    <a:pt x="370205" y="7874"/>
                    <a:pt x="370205" y="7874"/>
                  </a:cubicBezTo>
                  <a:lnTo>
                    <a:pt x="261112" y="7874"/>
                  </a:lnTo>
                  <a:close/>
                  <a:moveTo>
                    <a:pt x="630555" y="7874"/>
                  </a:moveTo>
                  <a:cubicBezTo>
                    <a:pt x="599948" y="200787"/>
                    <a:pt x="599948" y="200787"/>
                    <a:pt x="599948" y="200787"/>
                  </a:cubicBezTo>
                  <a:cubicBezTo>
                    <a:pt x="568579" y="7874"/>
                    <a:pt x="568579" y="7874"/>
                    <a:pt x="568579" y="7874"/>
                  </a:cubicBezTo>
                  <a:cubicBezTo>
                    <a:pt x="469011" y="7874"/>
                    <a:pt x="469011" y="7874"/>
                    <a:pt x="469011" y="7874"/>
                  </a:cubicBezTo>
                  <a:cubicBezTo>
                    <a:pt x="464312" y="254508"/>
                    <a:pt x="464312" y="254508"/>
                    <a:pt x="464312" y="254508"/>
                  </a:cubicBezTo>
                  <a:cubicBezTo>
                    <a:pt x="524764" y="254508"/>
                    <a:pt x="524764" y="254508"/>
                    <a:pt x="524764" y="254508"/>
                  </a:cubicBezTo>
                  <a:cubicBezTo>
                    <a:pt x="526288" y="26035"/>
                    <a:pt x="526288" y="26035"/>
                    <a:pt x="526288" y="26035"/>
                  </a:cubicBezTo>
                  <a:cubicBezTo>
                    <a:pt x="568706" y="254508"/>
                    <a:pt x="568706" y="254508"/>
                    <a:pt x="568706" y="254508"/>
                  </a:cubicBezTo>
                  <a:cubicBezTo>
                    <a:pt x="630682" y="254508"/>
                    <a:pt x="630682" y="254508"/>
                    <a:pt x="630682" y="254508"/>
                  </a:cubicBezTo>
                  <a:cubicBezTo>
                    <a:pt x="672973" y="26035"/>
                    <a:pt x="672973" y="26035"/>
                    <a:pt x="672973" y="26035"/>
                  </a:cubicBezTo>
                  <a:cubicBezTo>
                    <a:pt x="674497" y="254508"/>
                    <a:pt x="674497" y="254508"/>
                    <a:pt x="674497" y="254508"/>
                  </a:cubicBezTo>
                  <a:cubicBezTo>
                    <a:pt x="735711" y="254508"/>
                    <a:pt x="735711" y="254508"/>
                    <a:pt x="735711" y="254508"/>
                  </a:cubicBezTo>
                  <a:cubicBezTo>
                    <a:pt x="730250" y="7874"/>
                    <a:pt x="730250" y="7874"/>
                    <a:pt x="730250" y="7874"/>
                  </a:cubicBezTo>
                  <a:lnTo>
                    <a:pt x="630555" y="7874"/>
                  </a:lnTo>
                  <a:close/>
                  <a:moveTo>
                    <a:pt x="1198499" y="7874"/>
                  </a:moveTo>
                  <a:cubicBezTo>
                    <a:pt x="1136523" y="7874"/>
                    <a:pt x="1136523" y="7874"/>
                    <a:pt x="1136523" y="7874"/>
                  </a:cubicBezTo>
                  <a:cubicBezTo>
                    <a:pt x="1136523" y="190500"/>
                    <a:pt x="1136523" y="190500"/>
                    <a:pt x="1136523" y="190500"/>
                  </a:cubicBezTo>
                  <a:cubicBezTo>
                    <a:pt x="1136523" y="193675"/>
                    <a:pt x="1136523" y="196850"/>
                    <a:pt x="1135761" y="200025"/>
                  </a:cubicBezTo>
                  <a:cubicBezTo>
                    <a:pt x="1134999" y="205613"/>
                    <a:pt x="1129538" y="217424"/>
                    <a:pt x="1112266" y="217424"/>
                  </a:cubicBezTo>
                  <a:cubicBezTo>
                    <a:pt x="1095756" y="217424"/>
                    <a:pt x="1090295" y="205613"/>
                    <a:pt x="1089533" y="200025"/>
                  </a:cubicBezTo>
                  <a:cubicBezTo>
                    <a:pt x="1088771" y="196850"/>
                    <a:pt x="1088771" y="193675"/>
                    <a:pt x="1088771" y="190500"/>
                  </a:cubicBezTo>
                  <a:cubicBezTo>
                    <a:pt x="1088771" y="7874"/>
                    <a:pt x="1088771" y="7874"/>
                    <a:pt x="1088771" y="7874"/>
                  </a:cubicBezTo>
                  <a:cubicBezTo>
                    <a:pt x="1026795" y="7874"/>
                    <a:pt x="1026795" y="7874"/>
                    <a:pt x="1026795" y="7874"/>
                  </a:cubicBezTo>
                  <a:cubicBezTo>
                    <a:pt x="1026795" y="184912"/>
                    <a:pt x="1026795" y="184912"/>
                    <a:pt x="1026795" y="184912"/>
                  </a:cubicBezTo>
                  <a:cubicBezTo>
                    <a:pt x="1026795" y="188849"/>
                    <a:pt x="1026795" y="198374"/>
                    <a:pt x="1027557" y="200660"/>
                  </a:cubicBezTo>
                  <a:cubicBezTo>
                    <a:pt x="1031494" y="246507"/>
                    <a:pt x="1067562" y="261493"/>
                    <a:pt x="1112266" y="261493"/>
                  </a:cubicBezTo>
                  <a:cubicBezTo>
                    <a:pt x="1157732" y="261493"/>
                    <a:pt x="1193800" y="246507"/>
                    <a:pt x="1197737" y="200660"/>
                  </a:cubicBezTo>
                  <a:cubicBezTo>
                    <a:pt x="1198499" y="198247"/>
                    <a:pt x="1198499" y="188849"/>
                    <a:pt x="1198499" y="184912"/>
                  </a:cubicBezTo>
                  <a:lnTo>
                    <a:pt x="1198499" y="7874"/>
                  </a:lnTo>
                  <a:close/>
                  <a:moveTo>
                    <a:pt x="1622933" y="116205"/>
                  </a:moveTo>
                  <a:cubicBezTo>
                    <a:pt x="1622933" y="151765"/>
                    <a:pt x="1622933" y="151765"/>
                    <a:pt x="1622933" y="151765"/>
                  </a:cubicBezTo>
                  <a:cubicBezTo>
                    <a:pt x="1648079" y="151765"/>
                    <a:pt x="1648079" y="151765"/>
                    <a:pt x="1648079" y="151765"/>
                  </a:cubicBezTo>
                  <a:cubicBezTo>
                    <a:pt x="1648079" y="187325"/>
                    <a:pt x="1648079" y="187325"/>
                    <a:pt x="1648079" y="187325"/>
                  </a:cubicBezTo>
                  <a:cubicBezTo>
                    <a:pt x="1648079" y="190500"/>
                    <a:pt x="1648079" y="194437"/>
                    <a:pt x="1647317" y="196850"/>
                  </a:cubicBezTo>
                  <a:cubicBezTo>
                    <a:pt x="1646555" y="203962"/>
                    <a:pt x="1640205" y="215011"/>
                    <a:pt x="1622171" y="215011"/>
                  </a:cubicBezTo>
                  <a:cubicBezTo>
                    <a:pt x="1604137" y="215011"/>
                    <a:pt x="1598676" y="203962"/>
                    <a:pt x="1597025" y="196850"/>
                  </a:cubicBezTo>
                  <a:cubicBezTo>
                    <a:pt x="1597025" y="194437"/>
                    <a:pt x="1596263" y="190500"/>
                    <a:pt x="1596263" y="187325"/>
                  </a:cubicBezTo>
                  <a:cubicBezTo>
                    <a:pt x="1596263" y="75057"/>
                    <a:pt x="1596263" y="75057"/>
                    <a:pt x="1596263" y="75057"/>
                  </a:cubicBezTo>
                  <a:cubicBezTo>
                    <a:pt x="1596263" y="71120"/>
                    <a:pt x="1597025" y="67183"/>
                    <a:pt x="1597787" y="63246"/>
                  </a:cubicBezTo>
                  <a:cubicBezTo>
                    <a:pt x="1598549" y="57658"/>
                    <a:pt x="1604010" y="45847"/>
                    <a:pt x="1622044" y="45847"/>
                  </a:cubicBezTo>
                  <a:cubicBezTo>
                    <a:pt x="1640840" y="45847"/>
                    <a:pt x="1645539" y="58547"/>
                    <a:pt x="1646301" y="63246"/>
                  </a:cubicBezTo>
                  <a:cubicBezTo>
                    <a:pt x="1647063" y="67183"/>
                    <a:pt x="1647063" y="72771"/>
                    <a:pt x="1647063" y="72771"/>
                  </a:cubicBezTo>
                  <a:cubicBezTo>
                    <a:pt x="1647063" y="86995"/>
                    <a:pt x="1647063" y="86995"/>
                    <a:pt x="1647063" y="86995"/>
                  </a:cubicBezTo>
                  <a:cubicBezTo>
                    <a:pt x="1708277" y="86995"/>
                    <a:pt x="1708277" y="86995"/>
                    <a:pt x="1708277" y="86995"/>
                  </a:cubicBezTo>
                  <a:cubicBezTo>
                    <a:pt x="1708277" y="78359"/>
                    <a:pt x="1708277" y="78359"/>
                    <a:pt x="1708277" y="78359"/>
                  </a:cubicBezTo>
                  <a:cubicBezTo>
                    <a:pt x="1708277" y="78359"/>
                    <a:pt x="1709039" y="70485"/>
                    <a:pt x="1708277" y="62611"/>
                  </a:cubicBezTo>
                  <a:cubicBezTo>
                    <a:pt x="1703578" y="16002"/>
                    <a:pt x="1665859" y="1778"/>
                    <a:pt x="1622044" y="1778"/>
                  </a:cubicBezTo>
                  <a:cubicBezTo>
                    <a:pt x="1578864" y="1778"/>
                    <a:pt x="1542034" y="16764"/>
                    <a:pt x="1536573" y="62611"/>
                  </a:cubicBezTo>
                  <a:cubicBezTo>
                    <a:pt x="1535811" y="66548"/>
                    <a:pt x="1535811" y="74422"/>
                    <a:pt x="1535811" y="78359"/>
                  </a:cubicBezTo>
                  <a:cubicBezTo>
                    <a:pt x="1535811" y="181864"/>
                    <a:pt x="1535811" y="181864"/>
                    <a:pt x="1535811" y="181864"/>
                  </a:cubicBezTo>
                  <a:cubicBezTo>
                    <a:pt x="1535811" y="186563"/>
                    <a:pt x="1535811" y="190500"/>
                    <a:pt x="1536573" y="198501"/>
                  </a:cubicBezTo>
                  <a:cubicBezTo>
                    <a:pt x="1540510" y="243586"/>
                    <a:pt x="1578991" y="259334"/>
                    <a:pt x="1622044" y="259334"/>
                  </a:cubicBezTo>
                  <a:cubicBezTo>
                    <a:pt x="1665986" y="259334"/>
                    <a:pt x="1704467" y="243586"/>
                    <a:pt x="1708277" y="198501"/>
                  </a:cubicBezTo>
                  <a:cubicBezTo>
                    <a:pt x="1709039" y="190627"/>
                    <a:pt x="1709039" y="186690"/>
                    <a:pt x="1709039" y="181864"/>
                  </a:cubicBezTo>
                  <a:cubicBezTo>
                    <a:pt x="1709039" y="116205"/>
                    <a:pt x="1709039" y="116205"/>
                    <a:pt x="1709039" y="116205"/>
                  </a:cubicBezTo>
                  <a:lnTo>
                    <a:pt x="1622933" y="116205"/>
                  </a:lnTo>
                  <a:close/>
                </a:path>
              </a:pathLst>
            </a:custGeom>
            <a:solidFill>
              <a:srgbClr val="0924A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120090" y="9211746"/>
            <a:ext cx="2057346" cy="675000"/>
          </a:xfrm>
          <a:custGeom>
            <a:avLst/>
            <a:gdLst/>
            <a:ahLst/>
            <a:cxnLst/>
            <a:rect r="r" b="b" t="t" l="l"/>
            <a:pathLst>
              <a:path h="675000" w="2057346">
                <a:moveTo>
                  <a:pt x="0" y="0"/>
                </a:moveTo>
                <a:lnTo>
                  <a:pt x="2057346" y="0"/>
                </a:lnTo>
                <a:lnTo>
                  <a:pt x="2057346" y="675000"/>
                </a:lnTo>
                <a:lnTo>
                  <a:pt x="0" y="67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54" b="-160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08329" y="6479571"/>
            <a:ext cx="80974" cy="539827"/>
            <a:chOff x="0" y="0"/>
            <a:chExt cx="71977" cy="479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09" cy="479806"/>
            </a:xfrm>
            <a:custGeom>
              <a:avLst/>
              <a:gdLst/>
              <a:ahLst/>
              <a:cxnLst/>
              <a:rect r="r" b="b" t="t" l="l"/>
              <a:pathLst>
                <a:path h="479806" w="72009">
                  <a:moveTo>
                    <a:pt x="0" y="0"/>
                  </a:moveTo>
                  <a:lnTo>
                    <a:pt x="72009" y="0"/>
                  </a:lnTo>
                  <a:lnTo>
                    <a:pt x="72009" y="479806"/>
                  </a:lnTo>
                  <a:lnTo>
                    <a:pt x="0" y="479806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01297" y="2565827"/>
            <a:ext cx="12546453" cy="332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7198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Samsung </a:t>
            </a:r>
          </a:p>
          <a:p>
            <a:pPr algn="l">
              <a:lnSpc>
                <a:spcPts val="8638"/>
              </a:lnSpc>
            </a:pPr>
            <a:r>
              <a:rPr lang="en-US" sz="7198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Innovation </a:t>
            </a:r>
          </a:p>
          <a:p>
            <a:pPr algn="l">
              <a:lnSpc>
                <a:spcPts val="8638"/>
              </a:lnSpc>
            </a:pPr>
            <a:r>
              <a:rPr lang="en-US" sz="7198" spc="1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6168" y="6479571"/>
            <a:ext cx="8745986" cy="5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598" spc="53">
                <a:solidFill>
                  <a:srgbClr val="1428A0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Course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021" y="2889715"/>
            <a:ext cx="5326679" cy="5423057"/>
          </a:xfrm>
          <a:custGeom>
            <a:avLst/>
            <a:gdLst/>
            <a:ahLst/>
            <a:cxnLst/>
            <a:rect r="r" b="b" t="t" l="l"/>
            <a:pathLst>
              <a:path h="5423057" w="5326679">
                <a:moveTo>
                  <a:pt x="0" y="0"/>
                </a:moveTo>
                <a:lnTo>
                  <a:pt x="5326679" y="0"/>
                </a:lnTo>
                <a:lnTo>
                  <a:pt x="5326679" y="5423057"/>
                </a:lnTo>
                <a:lnTo>
                  <a:pt x="0" y="5423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89" t="-1929" r="-6166" b="-5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968" y="2889715"/>
            <a:ext cx="5207652" cy="5423057"/>
          </a:xfrm>
          <a:custGeom>
            <a:avLst/>
            <a:gdLst/>
            <a:ahLst/>
            <a:cxnLst/>
            <a:rect r="r" b="b" t="t" l="l"/>
            <a:pathLst>
              <a:path h="5423057" w="5207652">
                <a:moveTo>
                  <a:pt x="0" y="0"/>
                </a:moveTo>
                <a:lnTo>
                  <a:pt x="5207653" y="0"/>
                </a:lnTo>
                <a:lnTo>
                  <a:pt x="5207653" y="5423057"/>
                </a:lnTo>
                <a:lnTo>
                  <a:pt x="0" y="5423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0" t="-2566" r="-83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51409" y="5778151"/>
            <a:ext cx="3716850" cy="3215076"/>
          </a:xfrm>
          <a:custGeom>
            <a:avLst/>
            <a:gdLst/>
            <a:ahLst/>
            <a:cxnLst/>
            <a:rect r="r" b="b" t="t" l="l"/>
            <a:pathLst>
              <a:path h="3215076" w="3716850">
                <a:moveTo>
                  <a:pt x="0" y="0"/>
                </a:moveTo>
                <a:lnTo>
                  <a:pt x="3716850" y="0"/>
                </a:lnTo>
                <a:lnTo>
                  <a:pt x="3716850" y="3215076"/>
                </a:lnTo>
                <a:lnTo>
                  <a:pt x="0" y="3215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5083" y="2006099"/>
            <a:ext cx="1524292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Q3: Is the size of the family and the number of children related to the number of purchases?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33512" y="4038600"/>
            <a:ext cx="434632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We see that customers with teenagers have more purchases than customers with children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021" y="2882399"/>
            <a:ext cx="4581563" cy="5046296"/>
          </a:xfrm>
          <a:custGeom>
            <a:avLst/>
            <a:gdLst/>
            <a:ahLst/>
            <a:cxnLst/>
            <a:rect r="r" b="b" t="t" l="l"/>
            <a:pathLst>
              <a:path h="5046296" w="4581563">
                <a:moveTo>
                  <a:pt x="0" y="0"/>
                </a:moveTo>
                <a:lnTo>
                  <a:pt x="4581563" y="0"/>
                </a:lnTo>
                <a:lnTo>
                  <a:pt x="4581563" y="5046296"/>
                </a:lnTo>
                <a:lnTo>
                  <a:pt x="0" y="5046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83" t="-70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93706" y="2882399"/>
            <a:ext cx="5565594" cy="5552307"/>
          </a:xfrm>
          <a:custGeom>
            <a:avLst/>
            <a:gdLst/>
            <a:ahLst/>
            <a:cxnLst/>
            <a:rect r="r" b="b" t="t" l="l"/>
            <a:pathLst>
              <a:path h="5552307" w="5565594">
                <a:moveTo>
                  <a:pt x="0" y="0"/>
                </a:moveTo>
                <a:lnTo>
                  <a:pt x="5565594" y="0"/>
                </a:lnTo>
                <a:lnTo>
                  <a:pt x="5565594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8" t="0" r="-30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64961" y="3598325"/>
            <a:ext cx="963910" cy="404842"/>
          </a:xfrm>
          <a:custGeom>
            <a:avLst/>
            <a:gdLst/>
            <a:ahLst/>
            <a:cxnLst/>
            <a:rect r="r" b="b" t="t" l="l"/>
            <a:pathLst>
              <a:path h="404842" w="963910">
                <a:moveTo>
                  <a:pt x="0" y="0"/>
                </a:moveTo>
                <a:lnTo>
                  <a:pt x="963910" y="0"/>
                </a:lnTo>
                <a:lnTo>
                  <a:pt x="963910" y="404842"/>
                </a:lnTo>
                <a:lnTo>
                  <a:pt x="0" y="404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055871" y="7137090"/>
            <a:ext cx="963568" cy="404699"/>
          </a:xfrm>
          <a:custGeom>
            <a:avLst/>
            <a:gdLst/>
            <a:ahLst/>
            <a:cxnLst/>
            <a:rect r="r" b="b" t="t" l="l"/>
            <a:pathLst>
              <a:path h="404699" w="963568">
                <a:moveTo>
                  <a:pt x="963568" y="0"/>
                </a:moveTo>
                <a:lnTo>
                  <a:pt x="0" y="0"/>
                </a:lnTo>
                <a:lnTo>
                  <a:pt x="0" y="404699"/>
                </a:lnTo>
                <a:lnTo>
                  <a:pt x="963568" y="404699"/>
                </a:lnTo>
                <a:lnTo>
                  <a:pt x="9635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5083" y="2006099"/>
            <a:ext cx="1524292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Q3: Is the size of the family and the number of children related to the number of purchases?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8871" y="6589402"/>
            <a:ext cx="401471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figure shows that the higher the number of family members, the fewer purchases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2413" y="3607850"/>
            <a:ext cx="398345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Most of the company's clients are families of two or 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5083" y="3278596"/>
            <a:ext cx="5545862" cy="5572084"/>
          </a:xfrm>
          <a:custGeom>
            <a:avLst/>
            <a:gdLst/>
            <a:ahLst/>
            <a:cxnLst/>
            <a:rect r="r" b="b" t="t" l="l"/>
            <a:pathLst>
              <a:path h="5572084" w="5545862">
                <a:moveTo>
                  <a:pt x="0" y="0"/>
                </a:moveTo>
                <a:lnTo>
                  <a:pt x="5545862" y="0"/>
                </a:lnTo>
                <a:lnTo>
                  <a:pt x="5545862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7975" y="3278596"/>
            <a:ext cx="5466394" cy="5557466"/>
          </a:xfrm>
          <a:custGeom>
            <a:avLst/>
            <a:gdLst/>
            <a:ahLst/>
            <a:cxnLst/>
            <a:rect r="r" b="b" t="t" l="l"/>
            <a:pathLst>
              <a:path h="5557466" w="5466394">
                <a:moveTo>
                  <a:pt x="0" y="0"/>
                </a:moveTo>
                <a:lnTo>
                  <a:pt x="5466394" y="0"/>
                </a:lnTo>
                <a:lnTo>
                  <a:pt x="5466394" y="5557466"/>
                </a:lnTo>
                <a:lnTo>
                  <a:pt x="0" y="555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35" t="-178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24981" y="2044199"/>
            <a:ext cx="1899774" cy="1329842"/>
          </a:xfrm>
          <a:custGeom>
            <a:avLst/>
            <a:gdLst/>
            <a:ahLst/>
            <a:cxnLst/>
            <a:rect r="r" b="b" t="t" l="l"/>
            <a:pathLst>
              <a:path h="1329842" w="1899774">
                <a:moveTo>
                  <a:pt x="0" y="0"/>
                </a:moveTo>
                <a:lnTo>
                  <a:pt x="1899774" y="0"/>
                </a:lnTo>
                <a:lnTo>
                  <a:pt x="1899774" y="1329841"/>
                </a:lnTo>
                <a:lnTo>
                  <a:pt x="0" y="132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5083" y="2006099"/>
            <a:ext cx="1050862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Q4: What does age have to do with the number of purchases?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74369" y="5702688"/>
            <a:ext cx="449018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There is no relationship between age and number of purchases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40876" y="4121589"/>
            <a:ext cx="245228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2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Oldest customer: 128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spc="2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Youngest customer: 25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5303" y="4357510"/>
            <a:ext cx="5449190" cy="4650097"/>
          </a:xfrm>
          <a:custGeom>
            <a:avLst/>
            <a:gdLst/>
            <a:ahLst/>
            <a:cxnLst/>
            <a:rect r="r" b="b" t="t" l="l"/>
            <a:pathLst>
              <a:path h="4650097" w="5449190">
                <a:moveTo>
                  <a:pt x="0" y="0"/>
                </a:moveTo>
                <a:lnTo>
                  <a:pt x="5449190" y="0"/>
                </a:lnTo>
                <a:lnTo>
                  <a:pt x="5449190" y="4650097"/>
                </a:lnTo>
                <a:lnTo>
                  <a:pt x="0" y="4650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6" t="-567" r="-30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5155" y="3179672"/>
            <a:ext cx="9024145" cy="3927656"/>
          </a:xfrm>
          <a:custGeom>
            <a:avLst/>
            <a:gdLst/>
            <a:ahLst/>
            <a:cxnLst/>
            <a:rect r="r" b="b" t="t" l="l"/>
            <a:pathLst>
              <a:path h="3927656" w="9024145">
                <a:moveTo>
                  <a:pt x="0" y="0"/>
                </a:moveTo>
                <a:lnTo>
                  <a:pt x="9024145" y="0"/>
                </a:lnTo>
                <a:lnTo>
                  <a:pt x="9024145" y="3927656"/>
                </a:lnTo>
                <a:lnTo>
                  <a:pt x="0" y="392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5" t="-26515" r="-9147" b="-90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518" y="4357510"/>
            <a:ext cx="1559227" cy="1468178"/>
          </a:xfrm>
          <a:custGeom>
            <a:avLst/>
            <a:gdLst/>
            <a:ahLst/>
            <a:cxnLst/>
            <a:rect r="r" b="b" t="t" l="l"/>
            <a:pathLst>
              <a:path h="1468178" w="1559227">
                <a:moveTo>
                  <a:pt x="0" y="0"/>
                </a:moveTo>
                <a:lnTo>
                  <a:pt x="1559227" y="0"/>
                </a:lnTo>
                <a:lnTo>
                  <a:pt x="1559227" y="1468177"/>
                </a:lnTo>
                <a:lnTo>
                  <a:pt x="0" y="1468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5083" y="2006099"/>
            <a:ext cx="942541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Q5: Do clients with better education get more income?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02135" y="8005653"/>
            <a:ext cx="449018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average income of all clients is very similar except for Basic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16131" y="3003814"/>
            <a:ext cx="449261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percentage of clients with university degrees reaches 97.6%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337969"/>
            <a:ext cx="9035503" cy="3978367"/>
          </a:xfrm>
          <a:custGeom>
            <a:avLst/>
            <a:gdLst/>
            <a:ahLst/>
            <a:cxnLst/>
            <a:rect r="r" b="b" t="t" l="l"/>
            <a:pathLst>
              <a:path h="3978367" w="9035503">
                <a:moveTo>
                  <a:pt x="0" y="0"/>
                </a:moveTo>
                <a:lnTo>
                  <a:pt x="9035503" y="0"/>
                </a:lnTo>
                <a:lnTo>
                  <a:pt x="9035503" y="3978367"/>
                </a:lnTo>
                <a:lnTo>
                  <a:pt x="0" y="3978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6" t="-25329" r="-9493" b="-92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96362" y="3029298"/>
            <a:ext cx="4999942" cy="4729171"/>
          </a:xfrm>
          <a:custGeom>
            <a:avLst/>
            <a:gdLst/>
            <a:ahLst/>
            <a:cxnLst/>
            <a:rect r="r" b="b" t="t" l="l"/>
            <a:pathLst>
              <a:path h="4729171" w="4999942">
                <a:moveTo>
                  <a:pt x="0" y="0"/>
                </a:moveTo>
                <a:lnTo>
                  <a:pt x="4999942" y="0"/>
                </a:lnTo>
                <a:lnTo>
                  <a:pt x="4999942" y="4729172"/>
                </a:lnTo>
                <a:lnTo>
                  <a:pt x="0" y="4729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21" t="-163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5083" y="2006099"/>
            <a:ext cx="137294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Q6: What is the relationship between income, family size and number of children?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04459" y="8331224"/>
            <a:ext cx="689184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average income of clients is approximately the same, although the size of the family is not equal.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9214" y="7924419"/>
            <a:ext cx="589447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All clients have approximately the same income, despite the difference in the number of children, except for those who have 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9147" y="3006224"/>
            <a:ext cx="10282347" cy="5000587"/>
          </a:xfrm>
          <a:custGeom>
            <a:avLst/>
            <a:gdLst/>
            <a:ahLst/>
            <a:cxnLst/>
            <a:rect r="r" b="b" t="t" l="l"/>
            <a:pathLst>
              <a:path h="5000587" w="10282347">
                <a:moveTo>
                  <a:pt x="0" y="0"/>
                </a:moveTo>
                <a:lnTo>
                  <a:pt x="10282347" y="0"/>
                </a:lnTo>
                <a:lnTo>
                  <a:pt x="10282347" y="5000587"/>
                </a:lnTo>
                <a:lnTo>
                  <a:pt x="0" y="5000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3" t="-12138" r="-8407" b="-80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5083" y="2006099"/>
            <a:ext cx="1023061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Q7: Do customers with more income make more purchases?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1958" y="8641132"/>
            <a:ext cx="109167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There is a near-linear relationship between income and the number of purchases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0327" y="3515825"/>
            <a:ext cx="5159142" cy="5097626"/>
          </a:xfrm>
          <a:custGeom>
            <a:avLst/>
            <a:gdLst/>
            <a:ahLst/>
            <a:cxnLst/>
            <a:rect r="r" b="b" t="t" l="l"/>
            <a:pathLst>
              <a:path h="5097626" w="5159142">
                <a:moveTo>
                  <a:pt x="0" y="0"/>
                </a:moveTo>
                <a:lnTo>
                  <a:pt x="5159142" y="0"/>
                </a:lnTo>
                <a:lnTo>
                  <a:pt x="5159142" y="5097626"/>
                </a:lnTo>
                <a:lnTo>
                  <a:pt x="0" y="509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0" t="-164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16301" y="3309315"/>
            <a:ext cx="1366184" cy="1390194"/>
          </a:xfrm>
          <a:custGeom>
            <a:avLst/>
            <a:gdLst/>
            <a:ahLst/>
            <a:cxnLst/>
            <a:rect r="r" b="b" t="t" l="l"/>
            <a:pathLst>
              <a:path h="1390194" w="1366184">
                <a:moveTo>
                  <a:pt x="0" y="0"/>
                </a:moveTo>
                <a:lnTo>
                  <a:pt x="1366184" y="0"/>
                </a:lnTo>
                <a:lnTo>
                  <a:pt x="1366184" y="1390194"/>
                </a:lnTo>
                <a:lnTo>
                  <a:pt x="0" y="1390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5083" y="2006099"/>
            <a:ext cx="123827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Q8:Do customers who visit the website make purchases through it or not?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8027" y="5516951"/>
            <a:ext cx="520273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 general, there is a linear relationship between the number of visits to the site and the number of purchases from it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9922" y="3355466"/>
            <a:ext cx="4549349" cy="4384272"/>
          </a:xfrm>
          <a:custGeom>
            <a:avLst/>
            <a:gdLst/>
            <a:ahLst/>
            <a:cxnLst/>
            <a:rect r="r" b="b" t="t" l="l"/>
            <a:pathLst>
              <a:path h="4384272" w="4549349">
                <a:moveTo>
                  <a:pt x="0" y="0"/>
                </a:moveTo>
                <a:lnTo>
                  <a:pt x="4549348" y="0"/>
                </a:lnTo>
                <a:lnTo>
                  <a:pt x="4549348" y="4384272"/>
                </a:lnTo>
                <a:lnTo>
                  <a:pt x="0" y="438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0" t="-125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1820" y="3006224"/>
            <a:ext cx="4483246" cy="4337019"/>
          </a:xfrm>
          <a:custGeom>
            <a:avLst/>
            <a:gdLst/>
            <a:ahLst/>
            <a:cxnLst/>
            <a:rect r="r" b="b" t="t" l="l"/>
            <a:pathLst>
              <a:path h="4337019" w="4483246">
                <a:moveTo>
                  <a:pt x="0" y="0"/>
                </a:moveTo>
                <a:lnTo>
                  <a:pt x="4483246" y="0"/>
                </a:lnTo>
                <a:lnTo>
                  <a:pt x="4483246" y="4337019"/>
                </a:lnTo>
                <a:lnTo>
                  <a:pt x="0" y="433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97616" y="3552289"/>
            <a:ext cx="4339048" cy="4187449"/>
          </a:xfrm>
          <a:custGeom>
            <a:avLst/>
            <a:gdLst/>
            <a:ahLst/>
            <a:cxnLst/>
            <a:rect r="r" b="b" t="t" l="l"/>
            <a:pathLst>
              <a:path h="4187449" w="4339048">
                <a:moveTo>
                  <a:pt x="0" y="0"/>
                </a:moveTo>
                <a:lnTo>
                  <a:pt x="4339049" y="0"/>
                </a:lnTo>
                <a:lnTo>
                  <a:pt x="4339049" y="4187449"/>
                </a:lnTo>
                <a:lnTo>
                  <a:pt x="0" y="4187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6092" y="428461"/>
            <a:ext cx="1086126" cy="1216638"/>
          </a:xfrm>
          <a:custGeom>
            <a:avLst/>
            <a:gdLst/>
            <a:ahLst/>
            <a:cxnLst/>
            <a:rect r="r" b="b" t="t" l="l"/>
            <a:pathLst>
              <a:path h="1216638" w="1086126">
                <a:moveTo>
                  <a:pt x="0" y="0"/>
                </a:moveTo>
                <a:lnTo>
                  <a:pt x="1086126" y="0"/>
                </a:lnTo>
                <a:lnTo>
                  <a:pt x="1086126" y="1216639"/>
                </a:lnTo>
                <a:lnTo>
                  <a:pt x="0" y="1216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4488" y="2234299"/>
            <a:ext cx="920759" cy="1121167"/>
          </a:xfrm>
          <a:custGeom>
            <a:avLst/>
            <a:gdLst/>
            <a:ahLst/>
            <a:cxnLst/>
            <a:rect r="r" b="b" t="t" l="l"/>
            <a:pathLst>
              <a:path h="1121167" w="920759">
                <a:moveTo>
                  <a:pt x="0" y="0"/>
                </a:moveTo>
                <a:lnTo>
                  <a:pt x="920759" y="0"/>
                </a:lnTo>
                <a:lnTo>
                  <a:pt x="920759" y="1121167"/>
                </a:lnTo>
                <a:lnTo>
                  <a:pt x="0" y="11211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5083" y="2006099"/>
            <a:ext cx="123827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Q9:What is the most popular way for customers to buy at a discount?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00013" y="7946086"/>
            <a:ext cx="860686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We conclude that, in general, there is no relationship between the method of purchase (from the store, the website, the catalog) and the times of purchase at a discount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16092" y="428461"/>
            <a:ext cx="1086126" cy="1216638"/>
          </a:xfrm>
          <a:custGeom>
            <a:avLst/>
            <a:gdLst/>
            <a:ahLst/>
            <a:cxnLst/>
            <a:rect r="r" b="b" t="t" l="l"/>
            <a:pathLst>
              <a:path h="1216638" w="1086126">
                <a:moveTo>
                  <a:pt x="0" y="0"/>
                </a:moveTo>
                <a:lnTo>
                  <a:pt x="1086126" y="0"/>
                </a:lnTo>
                <a:lnTo>
                  <a:pt x="1086126" y="1216639"/>
                </a:lnTo>
                <a:lnTo>
                  <a:pt x="0" y="1216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6956" y="3146990"/>
            <a:ext cx="5506586" cy="4027471"/>
          </a:xfrm>
          <a:custGeom>
            <a:avLst/>
            <a:gdLst/>
            <a:ahLst/>
            <a:cxnLst/>
            <a:rect r="r" b="b" t="t" l="l"/>
            <a:pathLst>
              <a:path h="4027471" w="5506586">
                <a:moveTo>
                  <a:pt x="0" y="0"/>
                </a:moveTo>
                <a:lnTo>
                  <a:pt x="5506586" y="0"/>
                </a:lnTo>
                <a:lnTo>
                  <a:pt x="5506586" y="4027471"/>
                </a:lnTo>
                <a:lnTo>
                  <a:pt x="0" y="4027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23401" y="4271495"/>
            <a:ext cx="5153052" cy="4860364"/>
          </a:xfrm>
          <a:custGeom>
            <a:avLst/>
            <a:gdLst/>
            <a:ahLst/>
            <a:cxnLst/>
            <a:rect r="r" b="b" t="t" l="l"/>
            <a:pathLst>
              <a:path h="4860364" w="5153052">
                <a:moveTo>
                  <a:pt x="0" y="0"/>
                </a:moveTo>
                <a:lnTo>
                  <a:pt x="5153053" y="0"/>
                </a:lnTo>
                <a:lnTo>
                  <a:pt x="5153053" y="4860363"/>
                </a:lnTo>
                <a:lnTo>
                  <a:pt x="0" y="4860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3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2128681">
            <a:off x="11609963" y="3724574"/>
            <a:ext cx="1000824" cy="282733"/>
          </a:xfrm>
          <a:custGeom>
            <a:avLst/>
            <a:gdLst/>
            <a:ahLst/>
            <a:cxnLst/>
            <a:rect r="r" b="b" t="t" l="l"/>
            <a:pathLst>
              <a:path h="282733" w="1000824">
                <a:moveTo>
                  <a:pt x="0" y="282733"/>
                </a:moveTo>
                <a:lnTo>
                  <a:pt x="1000824" y="282733"/>
                </a:lnTo>
                <a:lnTo>
                  <a:pt x="1000824" y="0"/>
                </a:lnTo>
                <a:lnTo>
                  <a:pt x="0" y="0"/>
                </a:lnTo>
                <a:lnTo>
                  <a:pt x="0" y="28273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8780112">
            <a:off x="6988084" y="7435487"/>
            <a:ext cx="1000824" cy="282733"/>
          </a:xfrm>
          <a:custGeom>
            <a:avLst/>
            <a:gdLst/>
            <a:ahLst/>
            <a:cxnLst/>
            <a:rect r="r" b="b" t="t" l="l"/>
            <a:pathLst>
              <a:path h="282733" w="1000824">
                <a:moveTo>
                  <a:pt x="0" y="282733"/>
                </a:moveTo>
                <a:lnTo>
                  <a:pt x="1000824" y="282733"/>
                </a:lnTo>
                <a:lnTo>
                  <a:pt x="1000824" y="0"/>
                </a:lnTo>
                <a:lnTo>
                  <a:pt x="0" y="0"/>
                </a:lnTo>
                <a:lnTo>
                  <a:pt x="0" y="28273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09864">
            <a:off x="15222120" y="1996782"/>
            <a:ext cx="1420022" cy="552034"/>
          </a:xfrm>
          <a:custGeom>
            <a:avLst/>
            <a:gdLst/>
            <a:ahLst/>
            <a:cxnLst/>
            <a:rect r="r" b="b" t="t" l="l"/>
            <a:pathLst>
              <a:path h="552034" w="1420022">
                <a:moveTo>
                  <a:pt x="0" y="0"/>
                </a:moveTo>
                <a:lnTo>
                  <a:pt x="1420023" y="0"/>
                </a:lnTo>
                <a:lnTo>
                  <a:pt x="1420023" y="552034"/>
                </a:lnTo>
                <a:lnTo>
                  <a:pt x="0" y="5520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5083" y="2006099"/>
            <a:ext cx="126068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Q10:Are the promotions campaigns carried out by the company successful?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3607" y="3033473"/>
            <a:ext cx="416569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customers who did not accept the offers is very large, up to 80%              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4768" y="7981432"/>
            <a:ext cx="457096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Almost all customers have made a purchase at least once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16092" y="428461"/>
            <a:ext cx="1086126" cy="1216638"/>
          </a:xfrm>
          <a:custGeom>
            <a:avLst/>
            <a:gdLst/>
            <a:ahLst/>
            <a:cxnLst/>
            <a:rect r="r" b="b" t="t" l="l"/>
            <a:pathLst>
              <a:path h="1216638" w="1086126">
                <a:moveTo>
                  <a:pt x="0" y="0"/>
                </a:moveTo>
                <a:lnTo>
                  <a:pt x="1086126" y="0"/>
                </a:lnTo>
                <a:lnTo>
                  <a:pt x="1086126" y="1216639"/>
                </a:lnTo>
                <a:lnTo>
                  <a:pt x="0" y="1216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4570" y="3039504"/>
            <a:ext cx="4691759" cy="4394298"/>
          </a:xfrm>
          <a:custGeom>
            <a:avLst/>
            <a:gdLst/>
            <a:ahLst/>
            <a:cxnLst/>
            <a:rect r="r" b="b" t="t" l="l"/>
            <a:pathLst>
              <a:path h="4394298" w="4691759">
                <a:moveTo>
                  <a:pt x="0" y="0"/>
                </a:moveTo>
                <a:lnTo>
                  <a:pt x="4691759" y="0"/>
                </a:lnTo>
                <a:lnTo>
                  <a:pt x="4691759" y="4394298"/>
                </a:lnTo>
                <a:lnTo>
                  <a:pt x="0" y="4394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2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6379" y="2865264"/>
            <a:ext cx="4838109" cy="4556473"/>
          </a:xfrm>
          <a:custGeom>
            <a:avLst/>
            <a:gdLst/>
            <a:ahLst/>
            <a:cxnLst/>
            <a:rect r="r" b="b" t="t" l="l"/>
            <a:pathLst>
              <a:path h="4556473" w="4838109">
                <a:moveTo>
                  <a:pt x="0" y="0"/>
                </a:moveTo>
                <a:lnTo>
                  <a:pt x="4838109" y="0"/>
                </a:lnTo>
                <a:lnTo>
                  <a:pt x="4838109" y="4556472"/>
                </a:lnTo>
                <a:lnTo>
                  <a:pt x="0" y="4556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5083" y="2006099"/>
            <a:ext cx="135654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Q11:Are there complaints from customers, if yes, are they old or new customers?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3934" y="7829032"/>
            <a:ext cx="636082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All customers who filed a complaint as if they were with the company more than 200 days ago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4768" y="7981432"/>
            <a:ext cx="267397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Very few customers who complained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28" t="0" r="-582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976158" y="9747002"/>
            <a:ext cx="92075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 spc="19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5846" y="9747002"/>
            <a:ext cx="4333182" cy="25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24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1988" y="1762125"/>
            <a:ext cx="12848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00"/>
              </a:lnSpc>
              <a:spcBef>
                <a:spcPct val="0"/>
              </a:spcBef>
            </a:pPr>
            <a:r>
              <a:rPr lang="en-US" sz="6000" spc="8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Customer Personality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9916" y="4867275"/>
            <a:ext cx="24929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5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Presented by: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7399" y="5631309"/>
            <a:ext cx="275796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 spc="66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Omar Khan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10087" y="6678925"/>
            <a:ext cx="54725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spc="5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Supervised by: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spc="5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D. Doaa Mahmoud Abdel-aty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spc="5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Eng. Shimaa Othman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31862" y="8502175"/>
            <a:ext cx="182427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spc="51" u="sng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  <a:hlinkClick r:id="rId3" tooltip="https://www.kaggle.com/datasets/imakash3011/customer-personality-analysis"/>
              </a:rPr>
              <a:t>Data used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75584" y="203713"/>
            <a:ext cx="1384438" cy="1336612"/>
          </a:xfrm>
          <a:custGeom>
            <a:avLst/>
            <a:gdLst/>
            <a:ahLst/>
            <a:cxnLst/>
            <a:rect r="r" b="b" t="t" l="l"/>
            <a:pathLst>
              <a:path h="1336612" w="1384438">
                <a:moveTo>
                  <a:pt x="0" y="0"/>
                </a:moveTo>
                <a:lnTo>
                  <a:pt x="1384438" y="0"/>
                </a:lnTo>
                <a:lnTo>
                  <a:pt x="1384438" y="1336612"/>
                </a:lnTo>
                <a:lnTo>
                  <a:pt x="0" y="133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84432" y="5955164"/>
            <a:ext cx="3842701" cy="3077714"/>
          </a:xfrm>
          <a:custGeom>
            <a:avLst/>
            <a:gdLst/>
            <a:ahLst/>
            <a:cxnLst/>
            <a:rect r="r" b="b" t="t" l="l"/>
            <a:pathLst>
              <a:path h="3077714" w="3842701">
                <a:moveTo>
                  <a:pt x="0" y="0"/>
                </a:moveTo>
                <a:lnTo>
                  <a:pt x="3842700" y="0"/>
                </a:lnTo>
                <a:lnTo>
                  <a:pt x="3842700" y="3077713"/>
                </a:lnTo>
                <a:lnTo>
                  <a:pt x="0" y="3077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4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84432" y="5955164"/>
            <a:ext cx="4014370" cy="3169669"/>
          </a:xfrm>
          <a:custGeom>
            <a:avLst/>
            <a:gdLst/>
            <a:ahLst/>
            <a:cxnLst/>
            <a:rect r="r" b="b" t="t" l="l"/>
            <a:pathLst>
              <a:path h="3169669" w="4014370">
                <a:moveTo>
                  <a:pt x="0" y="0"/>
                </a:moveTo>
                <a:lnTo>
                  <a:pt x="4014370" y="0"/>
                </a:lnTo>
                <a:lnTo>
                  <a:pt x="4014370" y="3169669"/>
                </a:lnTo>
                <a:lnTo>
                  <a:pt x="0" y="3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6" t="-1300" r="-5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29350" y="2783050"/>
            <a:ext cx="1943435" cy="1370121"/>
          </a:xfrm>
          <a:custGeom>
            <a:avLst/>
            <a:gdLst/>
            <a:ahLst/>
            <a:cxnLst/>
            <a:rect r="r" b="b" t="t" l="l"/>
            <a:pathLst>
              <a:path h="1370121" w="1943435">
                <a:moveTo>
                  <a:pt x="0" y="0"/>
                </a:moveTo>
                <a:lnTo>
                  <a:pt x="1943435" y="0"/>
                </a:lnTo>
                <a:lnTo>
                  <a:pt x="1943435" y="1370122"/>
                </a:lnTo>
                <a:lnTo>
                  <a:pt x="0" y="1370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325"/>
            <a:ext cx="570032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Data Preprocessing.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5633" y="3249036"/>
            <a:ext cx="4943395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3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1-ID </a:t>
            </a:r>
            <a:r>
              <a:rPr lang="en-US" sz="2499" spc="3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2-Year_Birth  3-Dt_Customer 4-AcceptedCmp3  5-AcceptedCmp4 6-AcceptedCmp5  7-AcceptedCmp1 8-AcceptedCmp2  9-Complain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10</a:t>
            </a: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-Z_CostContact  11-Z_Revenue 12-Response  13-Living_With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5021" y="2229861"/>
            <a:ext cx="388209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We dropped 13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8381" y="3201411"/>
            <a:ext cx="47775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Check if there are any outliers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8381" y="4739640"/>
            <a:ext cx="5290969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35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We eliminated any income over 200,000 and any age over 100 years old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37171" y="2533807"/>
            <a:ext cx="5898076" cy="6224413"/>
          </a:xfrm>
          <a:custGeom>
            <a:avLst/>
            <a:gdLst/>
            <a:ahLst/>
            <a:cxnLst/>
            <a:rect r="r" b="b" t="t" l="l"/>
            <a:pathLst>
              <a:path h="6224413" w="5898076">
                <a:moveTo>
                  <a:pt x="0" y="0"/>
                </a:moveTo>
                <a:lnTo>
                  <a:pt x="5898076" y="0"/>
                </a:lnTo>
                <a:lnTo>
                  <a:pt x="5898076" y="6224413"/>
                </a:lnTo>
                <a:lnTo>
                  <a:pt x="0" y="6224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00020" y="300237"/>
            <a:ext cx="1196684" cy="1240087"/>
          </a:xfrm>
          <a:custGeom>
            <a:avLst/>
            <a:gdLst/>
            <a:ahLst/>
            <a:cxnLst/>
            <a:rect r="r" b="b" t="t" l="l"/>
            <a:pathLst>
              <a:path h="1240087" w="1196684">
                <a:moveTo>
                  <a:pt x="0" y="0"/>
                </a:moveTo>
                <a:lnTo>
                  <a:pt x="1196684" y="0"/>
                </a:lnTo>
                <a:lnTo>
                  <a:pt x="1196684" y="1240088"/>
                </a:lnTo>
                <a:lnTo>
                  <a:pt x="0" y="124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8325"/>
            <a:ext cx="570032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Data Preprocessing.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021" y="4248150"/>
            <a:ext cx="7418075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Label encoding the categorical features. Scaling the features using the standardscaler.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Using PCA to reduce the dimensions of the data.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64056" y="3229986"/>
            <a:ext cx="9929944" cy="6225556"/>
          </a:xfrm>
          <a:custGeom>
            <a:avLst/>
            <a:gdLst/>
            <a:ahLst/>
            <a:cxnLst/>
            <a:rect r="r" b="b" t="t" l="l"/>
            <a:pathLst>
              <a:path h="6225556" w="9929944">
                <a:moveTo>
                  <a:pt x="0" y="0"/>
                </a:moveTo>
                <a:lnTo>
                  <a:pt x="9929944" y="0"/>
                </a:lnTo>
                <a:lnTo>
                  <a:pt x="9929944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0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73589" y="164244"/>
            <a:ext cx="1355439" cy="1376080"/>
          </a:xfrm>
          <a:custGeom>
            <a:avLst/>
            <a:gdLst/>
            <a:ahLst/>
            <a:cxnLst/>
            <a:rect r="r" b="b" t="t" l="l"/>
            <a:pathLst>
              <a:path h="1376080" w="1355439">
                <a:moveTo>
                  <a:pt x="0" y="0"/>
                </a:moveTo>
                <a:lnTo>
                  <a:pt x="1355439" y="0"/>
                </a:lnTo>
                <a:lnTo>
                  <a:pt x="1355439" y="1376081"/>
                </a:lnTo>
                <a:lnTo>
                  <a:pt x="0" y="137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188855" y="4182486"/>
            <a:ext cx="1631872" cy="1207586"/>
          </a:xfrm>
          <a:custGeom>
            <a:avLst/>
            <a:gdLst/>
            <a:ahLst/>
            <a:cxnLst/>
            <a:rect r="r" b="b" t="t" l="l"/>
            <a:pathLst>
              <a:path h="1207586" w="1631872">
                <a:moveTo>
                  <a:pt x="1631872" y="0"/>
                </a:moveTo>
                <a:lnTo>
                  <a:pt x="0" y="0"/>
                </a:lnTo>
                <a:lnTo>
                  <a:pt x="0" y="1207586"/>
                </a:lnTo>
                <a:lnTo>
                  <a:pt x="1631872" y="1207586"/>
                </a:lnTo>
                <a:lnTo>
                  <a:pt x="16318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301945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Clustering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19990" y="2229861"/>
            <a:ext cx="741807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Using the elbow method to find the optimal number of clusters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94000" y="3191886"/>
            <a:ext cx="43107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optimal number of clusters is 4 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97730" y="5828414"/>
            <a:ext cx="346157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Using Agglomerative Clustering and KMeans models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49326" y="3024823"/>
            <a:ext cx="5283569" cy="5683383"/>
          </a:xfrm>
          <a:custGeom>
            <a:avLst/>
            <a:gdLst/>
            <a:ahLst/>
            <a:cxnLst/>
            <a:rect r="r" b="b" t="t" l="l"/>
            <a:pathLst>
              <a:path h="5683383" w="5283569">
                <a:moveTo>
                  <a:pt x="0" y="0"/>
                </a:moveTo>
                <a:lnTo>
                  <a:pt x="5283569" y="0"/>
                </a:lnTo>
                <a:lnTo>
                  <a:pt x="5283569" y="5683382"/>
                </a:lnTo>
                <a:lnTo>
                  <a:pt x="0" y="5683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9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6036" y="3015999"/>
            <a:ext cx="6309592" cy="4881512"/>
          </a:xfrm>
          <a:custGeom>
            <a:avLst/>
            <a:gdLst/>
            <a:ahLst/>
            <a:cxnLst/>
            <a:rect r="r" b="b" t="t" l="l"/>
            <a:pathLst>
              <a:path h="4881512" w="6309592">
                <a:moveTo>
                  <a:pt x="0" y="0"/>
                </a:moveTo>
                <a:lnTo>
                  <a:pt x="6309591" y="0"/>
                </a:lnTo>
                <a:lnTo>
                  <a:pt x="6309591" y="4881511"/>
                </a:lnTo>
                <a:lnTo>
                  <a:pt x="0" y="4881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1464" y="2120649"/>
            <a:ext cx="1165048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 3D Projection of Data After clustering using AgglomerativeClustering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3973" y="8212905"/>
            <a:ext cx="463371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Show numbers of clustering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021" y="1859803"/>
            <a:ext cx="8383101" cy="7572422"/>
          </a:xfrm>
          <a:custGeom>
            <a:avLst/>
            <a:gdLst/>
            <a:ahLst/>
            <a:cxnLst/>
            <a:rect r="r" b="b" t="t" l="l"/>
            <a:pathLst>
              <a:path h="7572422" w="8383101">
                <a:moveTo>
                  <a:pt x="0" y="0"/>
                </a:moveTo>
                <a:lnTo>
                  <a:pt x="8383101" y="0"/>
                </a:lnTo>
                <a:lnTo>
                  <a:pt x="8383101" y="7572422"/>
                </a:lnTo>
                <a:lnTo>
                  <a:pt x="0" y="757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5" t="-713" r="-570" b="-3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4898" y="2990195"/>
            <a:ext cx="461257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table shows how the features are related to each other.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6152" y="4629150"/>
            <a:ext cx="633307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Now we will see the relationship between some features and Clustering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335" y="2131960"/>
            <a:ext cx="10601701" cy="7028107"/>
          </a:xfrm>
          <a:custGeom>
            <a:avLst/>
            <a:gdLst/>
            <a:ahLst/>
            <a:cxnLst/>
            <a:rect r="r" b="b" t="t" l="l"/>
            <a:pathLst>
              <a:path h="7028107" w="10601701">
                <a:moveTo>
                  <a:pt x="0" y="0"/>
                </a:moveTo>
                <a:lnTo>
                  <a:pt x="10601701" y="0"/>
                </a:lnTo>
                <a:lnTo>
                  <a:pt x="10601701" y="7028107"/>
                </a:lnTo>
                <a:lnTo>
                  <a:pt x="0" y="7028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5" t="-146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20643" y="4823689"/>
            <a:ext cx="5038657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figure shows that the classification process is based on the linear relationship between income and the number of purchases.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72119" y="2131960"/>
            <a:ext cx="373570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AgglomerativeClustering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81063"/>
            <a:ext cx="7973197" cy="4911934"/>
          </a:xfrm>
          <a:custGeom>
            <a:avLst/>
            <a:gdLst/>
            <a:ahLst/>
            <a:cxnLst/>
            <a:rect r="r" b="b" t="t" l="l"/>
            <a:pathLst>
              <a:path h="4911934" w="7973197">
                <a:moveTo>
                  <a:pt x="0" y="0"/>
                </a:moveTo>
                <a:lnTo>
                  <a:pt x="7973197" y="0"/>
                </a:lnTo>
                <a:lnTo>
                  <a:pt x="7973197" y="4911934"/>
                </a:lnTo>
                <a:lnTo>
                  <a:pt x="0" y="49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2" t="-1594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3964" y="8196547"/>
            <a:ext cx="89714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numbers confirm that the customers were collected correctly.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61888" y="2841074"/>
            <a:ext cx="7397412" cy="4791912"/>
          </a:xfrm>
          <a:custGeom>
            <a:avLst/>
            <a:gdLst/>
            <a:ahLst/>
            <a:cxnLst/>
            <a:rect r="r" b="b" t="t" l="l"/>
            <a:pathLst>
              <a:path h="4791912" w="7397412">
                <a:moveTo>
                  <a:pt x="0" y="0"/>
                </a:moveTo>
                <a:lnTo>
                  <a:pt x="7397412" y="0"/>
                </a:lnTo>
                <a:lnTo>
                  <a:pt x="7397412" y="4791912"/>
                </a:lnTo>
                <a:lnTo>
                  <a:pt x="0" y="4791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9" r="-449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76147" y="2013056"/>
            <a:ext cx="373570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AgglomerativeClustering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021" y="2885862"/>
            <a:ext cx="7719966" cy="4840296"/>
          </a:xfrm>
          <a:custGeom>
            <a:avLst/>
            <a:gdLst/>
            <a:ahLst/>
            <a:cxnLst/>
            <a:rect r="r" b="b" t="t" l="l"/>
            <a:pathLst>
              <a:path h="4840296" w="7719966">
                <a:moveTo>
                  <a:pt x="0" y="0"/>
                </a:moveTo>
                <a:lnTo>
                  <a:pt x="7719966" y="0"/>
                </a:lnTo>
                <a:lnTo>
                  <a:pt x="7719966" y="4840297"/>
                </a:lnTo>
                <a:lnTo>
                  <a:pt x="0" y="484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3962" y="2784581"/>
            <a:ext cx="7801659" cy="4840296"/>
          </a:xfrm>
          <a:custGeom>
            <a:avLst/>
            <a:gdLst/>
            <a:ahLst/>
            <a:cxnLst/>
            <a:rect r="r" b="b" t="t" l="l"/>
            <a:pathLst>
              <a:path h="4840296" w="7801659">
                <a:moveTo>
                  <a:pt x="0" y="0"/>
                </a:moveTo>
                <a:lnTo>
                  <a:pt x="7801659" y="0"/>
                </a:lnTo>
                <a:lnTo>
                  <a:pt x="7801659" y="4840297"/>
                </a:lnTo>
                <a:lnTo>
                  <a:pt x="0" y="4840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8285" y="8179864"/>
            <a:ext cx="89714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numbers confirm that the customers were collected correctly.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6147" y="2013056"/>
            <a:ext cx="373570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AgglomerativeClustering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37943" y="2276468"/>
            <a:ext cx="5130895" cy="4987690"/>
          </a:xfrm>
          <a:custGeom>
            <a:avLst/>
            <a:gdLst/>
            <a:ahLst/>
            <a:cxnLst/>
            <a:rect r="r" b="b" t="t" l="l"/>
            <a:pathLst>
              <a:path h="4987690" w="5130895">
                <a:moveTo>
                  <a:pt x="0" y="0"/>
                </a:moveTo>
                <a:lnTo>
                  <a:pt x="5130895" y="0"/>
                </a:lnTo>
                <a:lnTo>
                  <a:pt x="5130895" y="4987690"/>
                </a:lnTo>
                <a:lnTo>
                  <a:pt x="0" y="498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0" t="-4119" r="-7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74846" y="3012506"/>
            <a:ext cx="4977592" cy="4874291"/>
          </a:xfrm>
          <a:custGeom>
            <a:avLst/>
            <a:gdLst/>
            <a:ahLst/>
            <a:cxnLst/>
            <a:rect r="r" b="b" t="t" l="l"/>
            <a:pathLst>
              <a:path h="4874291" w="4977592">
                <a:moveTo>
                  <a:pt x="0" y="0"/>
                </a:moveTo>
                <a:lnTo>
                  <a:pt x="4977592" y="0"/>
                </a:lnTo>
                <a:lnTo>
                  <a:pt x="4977592" y="4874291"/>
                </a:lnTo>
                <a:lnTo>
                  <a:pt x="0" y="4874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2" t="-759" r="-1762" b="-5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58446" y="3919968"/>
            <a:ext cx="4907175" cy="4706882"/>
          </a:xfrm>
          <a:custGeom>
            <a:avLst/>
            <a:gdLst/>
            <a:ahLst/>
            <a:cxnLst/>
            <a:rect r="r" b="b" t="t" l="l"/>
            <a:pathLst>
              <a:path h="4706882" w="4907175">
                <a:moveTo>
                  <a:pt x="0" y="0"/>
                </a:moveTo>
                <a:lnTo>
                  <a:pt x="4907175" y="0"/>
                </a:lnTo>
                <a:lnTo>
                  <a:pt x="4907175" y="4706882"/>
                </a:lnTo>
                <a:lnTo>
                  <a:pt x="0" y="470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85993"/>
            <a:ext cx="5130895" cy="5072700"/>
          </a:xfrm>
          <a:custGeom>
            <a:avLst/>
            <a:gdLst/>
            <a:ahLst/>
            <a:cxnLst/>
            <a:rect r="r" b="b" t="t" l="l"/>
            <a:pathLst>
              <a:path h="5072700" w="5130895">
                <a:moveTo>
                  <a:pt x="0" y="0"/>
                </a:moveTo>
                <a:lnTo>
                  <a:pt x="5130895" y="0"/>
                </a:lnTo>
                <a:lnTo>
                  <a:pt x="5130895" y="5072699"/>
                </a:lnTo>
                <a:lnTo>
                  <a:pt x="0" y="507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9455" y="3990444"/>
            <a:ext cx="4776166" cy="4668026"/>
          </a:xfrm>
          <a:custGeom>
            <a:avLst/>
            <a:gdLst/>
            <a:ahLst/>
            <a:cxnLst/>
            <a:rect r="r" b="b" t="t" l="l"/>
            <a:pathLst>
              <a:path h="4668026" w="4776166">
                <a:moveTo>
                  <a:pt x="0" y="0"/>
                </a:moveTo>
                <a:lnTo>
                  <a:pt x="4776166" y="0"/>
                </a:lnTo>
                <a:lnTo>
                  <a:pt x="4776166" y="4668027"/>
                </a:lnTo>
                <a:lnTo>
                  <a:pt x="0" y="4668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71076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29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29194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715612" y="2907546"/>
            <a:ext cx="5217826" cy="5072700"/>
          </a:xfrm>
          <a:custGeom>
            <a:avLst/>
            <a:gdLst/>
            <a:ahLst/>
            <a:cxnLst/>
            <a:rect r="r" b="b" t="t" l="l"/>
            <a:pathLst>
              <a:path h="5072700" w="5217826">
                <a:moveTo>
                  <a:pt x="0" y="0"/>
                </a:moveTo>
                <a:lnTo>
                  <a:pt x="5217826" y="0"/>
                </a:lnTo>
                <a:lnTo>
                  <a:pt x="5217826" y="5072700"/>
                </a:lnTo>
                <a:lnTo>
                  <a:pt x="0" y="507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61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018" t="-12165" r="0" b="-1479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642165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485746" y="2031884"/>
            <a:ext cx="8558701" cy="6707882"/>
          </a:xfrm>
          <a:custGeom>
            <a:avLst/>
            <a:gdLst/>
            <a:ahLst/>
            <a:cxnLst/>
            <a:rect r="r" b="b" t="t" l="l"/>
            <a:pathLst>
              <a:path h="6707882" w="8558701">
                <a:moveTo>
                  <a:pt x="0" y="0"/>
                </a:moveTo>
                <a:lnTo>
                  <a:pt x="8558701" y="0"/>
                </a:lnTo>
                <a:lnTo>
                  <a:pt x="8558701" y="6707882"/>
                </a:lnTo>
                <a:lnTo>
                  <a:pt x="0" y="670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76158" y="9747002"/>
            <a:ext cx="92075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 spc="19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5846" y="9747002"/>
            <a:ext cx="4333182" cy="25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24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9149" y="561975"/>
            <a:ext cx="26393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88">
                <a:solidFill>
                  <a:srgbClr val="FFFFF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Agenda</a:t>
            </a:r>
            <a:r>
              <a:rPr lang="en-US" sz="6000" spc="8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8838" y="2767591"/>
            <a:ext cx="5098614" cy="59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Objective.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Business Questions 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Data Description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EDA.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Data Preprocessing.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Clustering</a:t>
            </a: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.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 spc="5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8675" y="3015999"/>
            <a:ext cx="5265833" cy="5683383"/>
          </a:xfrm>
          <a:custGeom>
            <a:avLst/>
            <a:gdLst/>
            <a:ahLst/>
            <a:cxnLst/>
            <a:rect r="r" b="b" t="t" l="l"/>
            <a:pathLst>
              <a:path h="5683383" w="5265833">
                <a:moveTo>
                  <a:pt x="0" y="0"/>
                </a:moveTo>
                <a:lnTo>
                  <a:pt x="5265833" y="0"/>
                </a:lnTo>
                <a:lnTo>
                  <a:pt x="5265833" y="5683382"/>
                </a:lnTo>
                <a:lnTo>
                  <a:pt x="0" y="5683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08" t="-267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3288" y="2968909"/>
            <a:ext cx="6357317" cy="4881512"/>
          </a:xfrm>
          <a:custGeom>
            <a:avLst/>
            <a:gdLst/>
            <a:ahLst/>
            <a:cxnLst/>
            <a:rect r="r" b="b" t="t" l="l"/>
            <a:pathLst>
              <a:path h="4881512" w="6357317">
                <a:moveTo>
                  <a:pt x="0" y="0"/>
                </a:moveTo>
                <a:lnTo>
                  <a:pt x="6357318" y="0"/>
                </a:lnTo>
                <a:lnTo>
                  <a:pt x="6357318" y="4881511"/>
                </a:lnTo>
                <a:lnTo>
                  <a:pt x="0" y="4881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1464" y="2120649"/>
            <a:ext cx="1165048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 3D Projection of Data After clustering using KMeans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3973" y="8212905"/>
            <a:ext cx="463371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Show numbers of clustering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021" y="2074763"/>
            <a:ext cx="10530387" cy="7018677"/>
          </a:xfrm>
          <a:custGeom>
            <a:avLst/>
            <a:gdLst/>
            <a:ahLst/>
            <a:cxnLst/>
            <a:rect r="r" b="b" t="t" l="l"/>
            <a:pathLst>
              <a:path h="7018677" w="10530387">
                <a:moveTo>
                  <a:pt x="0" y="0"/>
                </a:moveTo>
                <a:lnTo>
                  <a:pt x="10530387" y="0"/>
                </a:lnTo>
                <a:lnTo>
                  <a:pt x="10530387" y="7018676"/>
                </a:lnTo>
                <a:lnTo>
                  <a:pt x="0" y="70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1" t="0" r="-1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97705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20643" y="4823689"/>
            <a:ext cx="5038657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figure shows that the classification process is based on the linear relationship between income and the number of purchases.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21858" y="2074763"/>
            <a:ext cx="12362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KMeans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9706" y="2784581"/>
            <a:ext cx="7645915" cy="4750044"/>
          </a:xfrm>
          <a:custGeom>
            <a:avLst/>
            <a:gdLst/>
            <a:ahLst/>
            <a:cxnLst/>
            <a:rect r="r" b="b" t="t" l="l"/>
            <a:pathLst>
              <a:path h="4750044" w="7645915">
                <a:moveTo>
                  <a:pt x="0" y="0"/>
                </a:moveTo>
                <a:lnTo>
                  <a:pt x="7645915" y="0"/>
                </a:lnTo>
                <a:lnTo>
                  <a:pt x="7645915" y="4750044"/>
                </a:lnTo>
                <a:lnTo>
                  <a:pt x="0" y="475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" t="-697" r="0" b="-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897203"/>
            <a:ext cx="7940703" cy="4834298"/>
          </a:xfrm>
          <a:custGeom>
            <a:avLst/>
            <a:gdLst/>
            <a:ahLst/>
            <a:cxnLst/>
            <a:rect r="r" b="b" t="t" l="l"/>
            <a:pathLst>
              <a:path h="4834298" w="7940703">
                <a:moveTo>
                  <a:pt x="0" y="0"/>
                </a:moveTo>
                <a:lnTo>
                  <a:pt x="7940703" y="0"/>
                </a:lnTo>
                <a:lnTo>
                  <a:pt x="7940703" y="4834297"/>
                </a:lnTo>
                <a:lnTo>
                  <a:pt x="0" y="4834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0" t="-65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3964" y="8196547"/>
            <a:ext cx="89714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numbers confirm that the customers were collected correctly.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5887" y="2013056"/>
            <a:ext cx="12362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KMeans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899693"/>
            <a:ext cx="7719966" cy="4812634"/>
          </a:xfrm>
          <a:custGeom>
            <a:avLst/>
            <a:gdLst/>
            <a:ahLst/>
            <a:cxnLst/>
            <a:rect r="r" b="b" t="t" l="l"/>
            <a:pathLst>
              <a:path h="4812634" w="7719966">
                <a:moveTo>
                  <a:pt x="0" y="0"/>
                </a:moveTo>
                <a:lnTo>
                  <a:pt x="7719966" y="0"/>
                </a:lnTo>
                <a:lnTo>
                  <a:pt x="7719966" y="4812634"/>
                </a:lnTo>
                <a:lnTo>
                  <a:pt x="0" y="4812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0" t="-1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3962" y="2899693"/>
            <a:ext cx="7801659" cy="4870822"/>
          </a:xfrm>
          <a:custGeom>
            <a:avLst/>
            <a:gdLst/>
            <a:ahLst/>
            <a:cxnLst/>
            <a:rect r="r" b="b" t="t" l="l"/>
            <a:pathLst>
              <a:path h="4870822" w="7801659">
                <a:moveTo>
                  <a:pt x="0" y="0"/>
                </a:moveTo>
                <a:lnTo>
                  <a:pt x="7801659" y="0"/>
                </a:lnTo>
                <a:lnTo>
                  <a:pt x="7801659" y="4870822"/>
                </a:lnTo>
                <a:lnTo>
                  <a:pt x="0" y="4870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8285" y="8179864"/>
            <a:ext cx="89714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numbers confirm that the customers were collected correctly.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5887" y="2013056"/>
            <a:ext cx="12362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KMeans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47765"/>
            <a:ext cx="5121124" cy="5014232"/>
          </a:xfrm>
          <a:custGeom>
            <a:avLst/>
            <a:gdLst/>
            <a:ahLst/>
            <a:cxnLst/>
            <a:rect r="r" b="b" t="t" l="l"/>
            <a:pathLst>
              <a:path h="5014232" w="5121124">
                <a:moveTo>
                  <a:pt x="0" y="0"/>
                </a:moveTo>
                <a:lnTo>
                  <a:pt x="5121124" y="0"/>
                </a:lnTo>
                <a:lnTo>
                  <a:pt x="5121124" y="5014232"/>
                </a:lnTo>
                <a:lnTo>
                  <a:pt x="0" y="50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2962" y="2898523"/>
            <a:ext cx="5017653" cy="4874291"/>
          </a:xfrm>
          <a:custGeom>
            <a:avLst/>
            <a:gdLst/>
            <a:ahLst/>
            <a:cxnLst/>
            <a:rect r="r" b="b" t="t" l="l"/>
            <a:pathLst>
              <a:path h="4874291" w="5017653">
                <a:moveTo>
                  <a:pt x="0" y="0"/>
                </a:moveTo>
                <a:lnTo>
                  <a:pt x="5017653" y="0"/>
                </a:lnTo>
                <a:lnTo>
                  <a:pt x="5017653" y="4874291"/>
                </a:lnTo>
                <a:lnTo>
                  <a:pt x="0" y="487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53753" y="4002259"/>
            <a:ext cx="4905547" cy="4706882"/>
          </a:xfrm>
          <a:custGeom>
            <a:avLst/>
            <a:gdLst/>
            <a:ahLst/>
            <a:cxnLst/>
            <a:rect r="r" b="b" t="t" l="l"/>
            <a:pathLst>
              <a:path h="4706882" w="4905547">
                <a:moveTo>
                  <a:pt x="0" y="0"/>
                </a:moveTo>
                <a:lnTo>
                  <a:pt x="4905547" y="0"/>
                </a:lnTo>
                <a:lnTo>
                  <a:pt x="4905547" y="4706882"/>
                </a:lnTo>
                <a:lnTo>
                  <a:pt x="0" y="470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8" t="0" r="-1601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19669" y="291534"/>
            <a:ext cx="1134838" cy="1248791"/>
          </a:xfrm>
          <a:custGeom>
            <a:avLst/>
            <a:gdLst/>
            <a:ahLst/>
            <a:cxnLst/>
            <a:rect r="r" b="b" t="t" l="l"/>
            <a:pathLst>
              <a:path h="1248791" w="1134838">
                <a:moveTo>
                  <a:pt x="0" y="0"/>
                </a:moveTo>
                <a:lnTo>
                  <a:pt x="1134839" y="0"/>
                </a:lnTo>
                <a:lnTo>
                  <a:pt x="1134839" y="1248791"/>
                </a:lnTo>
                <a:lnTo>
                  <a:pt x="0" y="1248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161401"/>
            <a:ext cx="5260454" cy="4987690"/>
          </a:xfrm>
          <a:custGeom>
            <a:avLst/>
            <a:gdLst/>
            <a:ahLst/>
            <a:cxnLst/>
            <a:rect r="r" b="b" t="t" l="l"/>
            <a:pathLst>
              <a:path h="4987690" w="5260454">
                <a:moveTo>
                  <a:pt x="0" y="0"/>
                </a:moveTo>
                <a:lnTo>
                  <a:pt x="5260454" y="0"/>
                </a:lnTo>
                <a:lnTo>
                  <a:pt x="5260454" y="4987690"/>
                </a:lnTo>
                <a:lnTo>
                  <a:pt x="0" y="4987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10560" y="3029572"/>
            <a:ext cx="4922114" cy="4874291"/>
          </a:xfrm>
          <a:custGeom>
            <a:avLst/>
            <a:gdLst/>
            <a:ahLst/>
            <a:cxnLst/>
            <a:rect r="r" b="b" t="t" l="l"/>
            <a:pathLst>
              <a:path h="4874291" w="4922114">
                <a:moveTo>
                  <a:pt x="0" y="0"/>
                </a:moveTo>
                <a:lnTo>
                  <a:pt x="4922114" y="0"/>
                </a:lnTo>
                <a:lnTo>
                  <a:pt x="4922114" y="4874291"/>
                </a:lnTo>
                <a:lnTo>
                  <a:pt x="0" y="4874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3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4080" y="4051573"/>
            <a:ext cx="4805220" cy="4706882"/>
          </a:xfrm>
          <a:custGeom>
            <a:avLst/>
            <a:gdLst/>
            <a:ahLst/>
            <a:cxnLst/>
            <a:rect r="r" b="b" t="t" l="l"/>
            <a:pathLst>
              <a:path h="4706882" w="4805220">
                <a:moveTo>
                  <a:pt x="0" y="0"/>
                </a:moveTo>
                <a:lnTo>
                  <a:pt x="4805220" y="0"/>
                </a:lnTo>
                <a:lnTo>
                  <a:pt x="4805220" y="4706883"/>
                </a:lnTo>
                <a:lnTo>
                  <a:pt x="0" y="470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2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325"/>
            <a:ext cx="5292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Evaluation Models.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03432" y="302441"/>
            <a:ext cx="4538029" cy="4658698"/>
            <a:chOff x="0" y="0"/>
            <a:chExt cx="1808045" cy="1856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8045" cy="1856123"/>
            </a:xfrm>
            <a:custGeom>
              <a:avLst/>
              <a:gdLst/>
              <a:ahLst/>
              <a:cxnLst/>
              <a:rect r="r" b="b" t="t" l="l"/>
              <a:pathLst>
                <a:path h="1856123" w="1808045">
                  <a:moveTo>
                    <a:pt x="0" y="0"/>
                  </a:moveTo>
                  <a:lnTo>
                    <a:pt x="1808045" y="0"/>
                  </a:lnTo>
                  <a:lnTo>
                    <a:pt x="1808045" y="1856123"/>
                  </a:lnTo>
                  <a:lnTo>
                    <a:pt x="0" y="1856123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68085" y="4569446"/>
            <a:ext cx="5092409" cy="105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0"/>
              </a:lnSpc>
            </a:pPr>
            <a:r>
              <a:rPr lang="en-US" sz="6327">
                <a:solidFill>
                  <a:srgbClr val="24425D"/>
                </a:solidFill>
                <a:latin typeface="Bugaki"/>
                <a:ea typeface="Bugaki"/>
                <a:cs typeface="Bugaki"/>
                <a:sym typeface="Bugaki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56021" y="464234"/>
            <a:ext cx="5395106" cy="3992138"/>
            <a:chOff x="0" y="0"/>
            <a:chExt cx="2149523" cy="15905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9523" cy="1590551"/>
            </a:xfrm>
            <a:custGeom>
              <a:avLst/>
              <a:gdLst/>
              <a:ahLst/>
              <a:cxnLst/>
              <a:rect r="r" b="b" t="t" l="l"/>
              <a:pathLst>
                <a:path h="1590551" w="2149523">
                  <a:moveTo>
                    <a:pt x="0" y="0"/>
                  </a:moveTo>
                  <a:lnTo>
                    <a:pt x="2149523" y="0"/>
                  </a:lnTo>
                  <a:lnTo>
                    <a:pt x="2149523" y="1590551"/>
                  </a:lnTo>
                  <a:lnTo>
                    <a:pt x="0" y="1590551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870237">
            <a:off x="6185112" y="2865133"/>
            <a:ext cx="2288103" cy="646389"/>
          </a:xfrm>
          <a:custGeom>
            <a:avLst/>
            <a:gdLst/>
            <a:ahLst/>
            <a:cxnLst/>
            <a:rect r="r" b="b" t="t" l="l"/>
            <a:pathLst>
              <a:path h="646389" w="2288103">
                <a:moveTo>
                  <a:pt x="2288103" y="646390"/>
                </a:moveTo>
                <a:lnTo>
                  <a:pt x="0" y="646390"/>
                </a:lnTo>
                <a:lnTo>
                  <a:pt x="0" y="0"/>
                </a:lnTo>
                <a:lnTo>
                  <a:pt x="2288103" y="0"/>
                </a:lnTo>
                <a:lnTo>
                  <a:pt x="2288103" y="6463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75263">
            <a:off x="9826750" y="6744437"/>
            <a:ext cx="2767737" cy="781886"/>
          </a:xfrm>
          <a:custGeom>
            <a:avLst/>
            <a:gdLst/>
            <a:ahLst/>
            <a:cxnLst/>
            <a:rect r="r" b="b" t="t" l="l"/>
            <a:pathLst>
              <a:path h="781886" w="2767737">
                <a:moveTo>
                  <a:pt x="0" y="0"/>
                </a:moveTo>
                <a:lnTo>
                  <a:pt x="2767737" y="0"/>
                </a:lnTo>
                <a:lnTo>
                  <a:pt x="2767737" y="781886"/>
                </a:lnTo>
                <a:lnTo>
                  <a:pt x="0" y="78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42373" y="246962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0" y="0"/>
                </a:moveTo>
                <a:lnTo>
                  <a:pt x="2359312" y="0"/>
                </a:lnTo>
                <a:lnTo>
                  <a:pt x="2359312" y="943210"/>
                </a:lnTo>
                <a:lnTo>
                  <a:pt x="0" y="94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19869" y="435992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0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0042837" y="2885179"/>
            <a:ext cx="2549571" cy="720254"/>
          </a:xfrm>
          <a:custGeom>
            <a:avLst/>
            <a:gdLst/>
            <a:ahLst/>
            <a:cxnLst/>
            <a:rect r="r" b="b" t="t" l="l"/>
            <a:pathLst>
              <a:path h="720254" w="2549571">
                <a:moveTo>
                  <a:pt x="0" y="720253"/>
                </a:moveTo>
                <a:lnTo>
                  <a:pt x="2549572" y="720253"/>
                </a:lnTo>
                <a:lnTo>
                  <a:pt x="2549572" y="0"/>
                </a:lnTo>
                <a:lnTo>
                  <a:pt x="0" y="0"/>
                </a:lnTo>
                <a:lnTo>
                  <a:pt x="0" y="7202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2129714">
            <a:off x="6164194" y="6572525"/>
            <a:ext cx="2496273" cy="705197"/>
          </a:xfrm>
          <a:custGeom>
            <a:avLst/>
            <a:gdLst/>
            <a:ahLst/>
            <a:cxnLst/>
            <a:rect r="r" b="b" t="t" l="l"/>
            <a:pathLst>
              <a:path h="705197" w="2496273">
                <a:moveTo>
                  <a:pt x="2496273" y="0"/>
                </a:moveTo>
                <a:lnTo>
                  <a:pt x="0" y="0"/>
                </a:lnTo>
                <a:lnTo>
                  <a:pt x="0" y="705197"/>
                </a:lnTo>
                <a:lnTo>
                  <a:pt x="2496273" y="705197"/>
                </a:lnTo>
                <a:lnTo>
                  <a:pt x="24962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7992" y="680467"/>
            <a:ext cx="5533135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30  and the max age is 75.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is 0 and the max is 3.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reaches 600.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Income is between 20,000 and 70,000.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6021" y="5226466"/>
            <a:ext cx="5395106" cy="4752004"/>
            <a:chOff x="0" y="0"/>
            <a:chExt cx="2149523" cy="18932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9523" cy="1893298"/>
            </a:xfrm>
            <a:custGeom>
              <a:avLst/>
              <a:gdLst/>
              <a:ahLst/>
              <a:cxnLst/>
              <a:rect r="r" b="b" t="t" l="l"/>
              <a:pathLst>
                <a:path h="1893298" w="2149523">
                  <a:moveTo>
                    <a:pt x="0" y="0"/>
                  </a:moveTo>
                  <a:lnTo>
                    <a:pt x="2149523" y="0"/>
                  </a:lnTo>
                  <a:lnTo>
                    <a:pt x="2149523" y="1893298"/>
                  </a:lnTo>
                  <a:lnTo>
                    <a:pt x="0" y="189329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56021" y="5486484"/>
            <a:ext cx="5533135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26  and the max age is 80.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is 0 and the max is 1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starts from 500 to to 2525.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income is between 50,000 and 110,000</a:t>
            </a: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.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1464151" y="246962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2359311" y="0"/>
                </a:moveTo>
                <a:lnTo>
                  <a:pt x="0" y="0"/>
                </a:lnTo>
                <a:lnTo>
                  <a:pt x="0" y="943210"/>
                </a:lnTo>
                <a:lnTo>
                  <a:pt x="2359311" y="943210"/>
                </a:lnTo>
                <a:lnTo>
                  <a:pt x="23593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46627" y="435992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19617" y="448121"/>
            <a:ext cx="4321844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35 and the max age is 77.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            is 1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                 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             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s           tarts from 500 to 2200.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Income between 40,000 to  90,000.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203432" y="5342861"/>
            <a:ext cx="4538029" cy="4635608"/>
            <a:chOff x="0" y="0"/>
            <a:chExt cx="1808045" cy="18469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08045" cy="1846923"/>
            </a:xfrm>
            <a:custGeom>
              <a:avLst/>
              <a:gdLst/>
              <a:ahLst/>
              <a:cxnLst/>
              <a:rect r="r" b="b" t="t" l="l"/>
              <a:pathLst>
                <a:path h="1846923" w="1808045">
                  <a:moveTo>
                    <a:pt x="0" y="0"/>
                  </a:moveTo>
                  <a:lnTo>
                    <a:pt x="1808045" y="0"/>
                  </a:lnTo>
                  <a:lnTo>
                    <a:pt x="1808045" y="1846923"/>
                  </a:lnTo>
                  <a:lnTo>
                    <a:pt x="0" y="1846923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Freeform 23" id="23"/>
          <p:cNvSpPr/>
          <p:nvPr/>
        </p:nvSpPr>
        <p:spPr>
          <a:xfrm flipH="true" flipV="false" rot="0">
            <a:off x="12306339" y="5052506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2359311" y="0"/>
                </a:moveTo>
                <a:lnTo>
                  <a:pt x="0" y="0"/>
                </a:lnTo>
                <a:lnTo>
                  <a:pt x="0" y="943211"/>
                </a:lnTo>
                <a:lnTo>
                  <a:pt x="2359311" y="943211"/>
                </a:lnTo>
                <a:lnTo>
                  <a:pt x="23593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36337" y="5241537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11524" y="5832977"/>
            <a:ext cx="4321844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25 and the max age is 82.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           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                 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             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is less than 500.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Income up to 60,000.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671471" y="5052506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0" y="0"/>
                </a:moveTo>
                <a:lnTo>
                  <a:pt x="2359311" y="0"/>
                </a:lnTo>
                <a:lnTo>
                  <a:pt x="2359311" y="943211"/>
                </a:lnTo>
                <a:lnTo>
                  <a:pt x="0" y="943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748967" y="5241537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37670" y="3959521"/>
            <a:ext cx="517921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Bugaki"/>
                <a:ea typeface="Bugaki"/>
                <a:cs typeface="Bugaki"/>
                <a:sym typeface="Bugaki"/>
              </a:rPr>
              <a:t>AgglomerativeClustering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66" r="0" b="-14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03432" y="302441"/>
            <a:ext cx="4538029" cy="4658698"/>
            <a:chOff x="0" y="0"/>
            <a:chExt cx="1808045" cy="1856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8045" cy="1856123"/>
            </a:xfrm>
            <a:custGeom>
              <a:avLst/>
              <a:gdLst/>
              <a:ahLst/>
              <a:cxnLst/>
              <a:rect r="r" b="b" t="t" l="l"/>
              <a:pathLst>
                <a:path h="1856123" w="1808045">
                  <a:moveTo>
                    <a:pt x="0" y="0"/>
                  </a:moveTo>
                  <a:lnTo>
                    <a:pt x="1808045" y="0"/>
                  </a:lnTo>
                  <a:lnTo>
                    <a:pt x="1808045" y="1856123"/>
                  </a:lnTo>
                  <a:lnTo>
                    <a:pt x="0" y="1856123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68085" y="4569446"/>
            <a:ext cx="5092409" cy="105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0"/>
              </a:lnSpc>
            </a:pPr>
            <a:r>
              <a:rPr lang="en-US" sz="6327">
                <a:solidFill>
                  <a:srgbClr val="24425D"/>
                </a:solidFill>
                <a:latin typeface="Bugaki"/>
                <a:ea typeface="Bugaki"/>
                <a:cs typeface="Bugaki"/>
                <a:sym typeface="Bugaki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56021" y="464234"/>
            <a:ext cx="5395106" cy="3992138"/>
            <a:chOff x="0" y="0"/>
            <a:chExt cx="2149523" cy="15905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9523" cy="1590551"/>
            </a:xfrm>
            <a:custGeom>
              <a:avLst/>
              <a:gdLst/>
              <a:ahLst/>
              <a:cxnLst/>
              <a:rect r="r" b="b" t="t" l="l"/>
              <a:pathLst>
                <a:path h="1590551" w="2149523">
                  <a:moveTo>
                    <a:pt x="0" y="0"/>
                  </a:moveTo>
                  <a:lnTo>
                    <a:pt x="2149523" y="0"/>
                  </a:lnTo>
                  <a:lnTo>
                    <a:pt x="2149523" y="1590551"/>
                  </a:lnTo>
                  <a:lnTo>
                    <a:pt x="0" y="1590551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870237">
            <a:off x="6185112" y="2865133"/>
            <a:ext cx="2288103" cy="646389"/>
          </a:xfrm>
          <a:custGeom>
            <a:avLst/>
            <a:gdLst/>
            <a:ahLst/>
            <a:cxnLst/>
            <a:rect r="r" b="b" t="t" l="l"/>
            <a:pathLst>
              <a:path h="646389" w="2288103">
                <a:moveTo>
                  <a:pt x="2288103" y="646390"/>
                </a:moveTo>
                <a:lnTo>
                  <a:pt x="0" y="646390"/>
                </a:lnTo>
                <a:lnTo>
                  <a:pt x="0" y="0"/>
                </a:lnTo>
                <a:lnTo>
                  <a:pt x="2288103" y="0"/>
                </a:lnTo>
                <a:lnTo>
                  <a:pt x="2288103" y="6463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75263">
            <a:off x="9826750" y="6744437"/>
            <a:ext cx="2767737" cy="781886"/>
          </a:xfrm>
          <a:custGeom>
            <a:avLst/>
            <a:gdLst/>
            <a:ahLst/>
            <a:cxnLst/>
            <a:rect r="r" b="b" t="t" l="l"/>
            <a:pathLst>
              <a:path h="781886" w="2767737">
                <a:moveTo>
                  <a:pt x="0" y="0"/>
                </a:moveTo>
                <a:lnTo>
                  <a:pt x="2767737" y="0"/>
                </a:lnTo>
                <a:lnTo>
                  <a:pt x="2767737" y="781886"/>
                </a:lnTo>
                <a:lnTo>
                  <a:pt x="0" y="78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42373" y="246962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0" y="0"/>
                </a:moveTo>
                <a:lnTo>
                  <a:pt x="2359312" y="0"/>
                </a:lnTo>
                <a:lnTo>
                  <a:pt x="2359312" y="943210"/>
                </a:lnTo>
                <a:lnTo>
                  <a:pt x="0" y="94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48967" y="435992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1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0">
            <a:off x="10042837" y="2885179"/>
            <a:ext cx="2549571" cy="720254"/>
          </a:xfrm>
          <a:custGeom>
            <a:avLst/>
            <a:gdLst/>
            <a:ahLst/>
            <a:cxnLst/>
            <a:rect r="r" b="b" t="t" l="l"/>
            <a:pathLst>
              <a:path h="720254" w="2549571">
                <a:moveTo>
                  <a:pt x="0" y="720253"/>
                </a:moveTo>
                <a:lnTo>
                  <a:pt x="2549572" y="720253"/>
                </a:lnTo>
                <a:lnTo>
                  <a:pt x="2549572" y="0"/>
                </a:lnTo>
                <a:lnTo>
                  <a:pt x="0" y="0"/>
                </a:lnTo>
                <a:lnTo>
                  <a:pt x="0" y="7202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2129714">
            <a:off x="6164194" y="6572525"/>
            <a:ext cx="2496273" cy="705197"/>
          </a:xfrm>
          <a:custGeom>
            <a:avLst/>
            <a:gdLst/>
            <a:ahLst/>
            <a:cxnLst/>
            <a:rect r="r" b="b" t="t" l="l"/>
            <a:pathLst>
              <a:path h="705197" w="2496273">
                <a:moveTo>
                  <a:pt x="2496273" y="0"/>
                </a:moveTo>
                <a:lnTo>
                  <a:pt x="0" y="0"/>
                </a:lnTo>
                <a:lnTo>
                  <a:pt x="0" y="705197"/>
                </a:lnTo>
                <a:lnTo>
                  <a:pt x="2496273" y="705197"/>
                </a:lnTo>
                <a:lnTo>
                  <a:pt x="24962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7992" y="680467"/>
            <a:ext cx="5533135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40 and the max age is 75.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is 1 and the max is 3.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reaches 500.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Income is between 15,000 and 70,000.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6021" y="5226466"/>
            <a:ext cx="5395106" cy="4752004"/>
            <a:chOff x="0" y="0"/>
            <a:chExt cx="2149523" cy="18932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9523" cy="1893298"/>
            </a:xfrm>
            <a:custGeom>
              <a:avLst/>
              <a:gdLst/>
              <a:ahLst/>
              <a:cxnLst/>
              <a:rect r="r" b="b" t="t" l="l"/>
              <a:pathLst>
                <a:path h="1893298" w="2149523">
                  <a:moveTo>
                    <a:pt x="0" y="0"/>
                  </a:moveTo>
                  <a:lnTo>
                    <a:pt x="2149523" y="0"/>
                  </a:lnTo>
                  <a:lnTo>
                    <a:pt x="2149523" y="1893298"/>
                  </a:lnTo>
                  <a:lnTo>
                    <a:pt x="0" y="1893298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56021" y="5486012"/>
            <a:ext cx="5533135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26  and the max age is 80.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is 0 and the max is 1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starts from 500 to 2525.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income is between 40,000 and 110,000</a:t>
            </a: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.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1464151" y="246962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2359311" y="0"/>
                </a:moveTo>
                <a:lnTo>
                  <a:pt x="0" y="0"/>
                </a:lnTo>
                <a:lnTo>
                  <a:pt x="0" y="943210"/>
                </a:lnTo>
                <a:lnTo>
                  <a:pt x="2359311" y="943210"/>
                </a:lnTo>
                <a:lnTo>
                  <a:pt x="23593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46627" y="435992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19617" y="448121"/>
            <a:ext cx="4321844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31 and the max age is 77.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           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                  is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             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starts from 350 to 1900.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Income between 35,000 to  90,000.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203432" y="5342861"/>
            <a:ext cx="4538029" cy="4635608"/>
            <a:chOff x="0" y="0"/>
            <a:chExt cx="1808045" cy="18469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08045" cy="1846923"/>
            </a:xfrm>
            <a:custGeom>
              <a:avLst/>
              <a:gdLst/>
              <a:ahLst/>
              <a:cxnLst/>
              <a:rect r="r" b="b" t="t" l="l"/>
              <a:pathLst>
                <a:path h="1846923" w="1808045">
                  <a:moveTo>
                    <a:pt x="0" y="0"/>
                  </a:moveTo>
                  <a:lnTo>
                    <a:pt x="1808045" y="0"/>
                  </a:lnTo>
                  <a:lnTo>
                    <a:pt x="1808045" y="1846923"/>
                  </a:lnTo>
                  <a:lnTo>
                    <a:pt x="0" y="1846923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Freeform 23" id="23"/>
          <p:cNvSpPr/>
          <p:nvPr/>
        </p:nvSpPr>
        <p:spPr>
          <a:xfrm flipH="true" flipV="false" rot="0">
            <a:off x="12306339" y="5052506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2359311" y="0"/>
                </a:moveTo>
                <a:lnTo>
                  <a:pt x="0" y="0"/>
                </a:lnTo>
                <a:lnTo>
                  <a:pt x="0" y="943211"/>
                </a:lnTo>
                <a:lnTo>
                  <a:pt x="2359311" y="943211"/>
                </a:lnTo>
                <a:lnTo>
                  <a:pt x="23593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369959" y="5241537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11524" y="5832977"/>
            <a:ext cx="4297598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age of the customer            is 25 and the max age is 81.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children            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kids                   is 0 and the max is 2.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min number of teens is               0 and the max is 1.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number of purchases is less than 500.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Income up to 65,000.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671471" y="5052506"/>
            <a:ext cx="2359311" cy="943210"/>
          </a:xfrm>
          <a:custGeom>
            <a:avLst/>
            <a:gdLst/>
            <a:ahLst/>
            <a:cxnLst/>
            <a:rect r="r" b="b" t="t" l="l"/>
            <a:pathLst>
              <a:path h="943210" w="2359311">
                <a:moveTo>
                  <a:pt x="0" y="0"/>
                </a:moveTo>
                <a:lnTo>
                  <a:pt x="2359311" y="0"/>
                </a:lnTo>
                <a:lnTo>
                  <a:pt x="2359311" y="943211"/>
                </a:lnTo>
                <a:lnTo>
                  <a:pt x="0" y="943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748967" y="5241537"/>
            <a:ext cx="209931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247">
                <a:solidFill>
                  <a:srgbClr val="FFFFFF"/>
                </a:solidFill>
                <a:latin typeface="Mak"/>
                <a:ea typeface="Mak"/>
                <a:cs typeface="Mak"/>
                <a:sym typeface="Mak"/>
              </a:rPr>
              <a:t>Clusters 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21762" y="3868364"/>
            <a:ext cx="161103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41">
                <a:solidFill>
                  <a:srgbClr val="000000"/>
                </a:solidFill>
                <a:latin typeface="Bugaki"/>
                <a:ea typeface="Bugaki"/>
                <a:cs typeface="Bugaki"/>
                <a:sym typeface="Bugaki"/>
              </a:rPr>
              <a:t>KMeans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71076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31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592"/>
            <a:ext cx="18288000" cy="10280408"/>
          </a:xfrm>
          <a:custGeom>
            <a:avLst/>
            <a:gdLst/>
            <a:ahLst/>
            <a:cxnLst/>
            <a:rect r="r" b="b" t="t" l="l"/>
            <a:pathLst>
              <a:path h="10280408" w="18288000">
                <a:moveTo>
                  <a:pt x="0" y="0"/>
                </a:moveTo>
                <a:lnTo>
                  <a:pt x="18288000" y="0"/>
                </a:lnTo>
                <a:lnTo>
                  <a:pt x="18288000" y="10280408"/>
                </a:lnTo>
                <a:lnTo>
                  <a:pt x="0" y="1028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38" r="0" b="-116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6256000" cy="914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55946" cy="9144000"/>
            </a:xfrm>
            <a:custGeom>
              <a:avLst/>
              <a:gdLst/>
              <a:ahLst/>
              <a:cxnLst/>
              <a:rect r="r" b="b" t="t" l="l"/>
              <a:pathLst>
                <a:path h="9144000" w="16255946">
                  <a:moveTo>
                    <a:pt x="0" y="0"/>
                  </a:moveTo>
                  <a:lnTo>
                    <a:pt x="16255946" y="0"/>
                  </a:lnTo>
                  <a:lnTo>
                    <a:pt x="16255946" y="9144000"/>
                  </a:lnTo>
                  <a:lnTo>
                    <a:pt x="0" y="9144000"/>
                  </a:lnTo>
                  <a:close/>
                </a:path>
              </a:pathLst>
            </a:custGeom>
            <a:solidFill>
              <a:srgbClr val="1428A0">
                <a:alpha val="8941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95846" y="8515548"/>
            <a:ext cx="13501071" cy="109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ⓒ2021 SAMSUNG. All rights reserved.</a:t>
            </a:r>
          </a:p>
          <a:p>
            <a:pPr algn="l">
              <a:lnSpc>
                <a:spcPts val="1799"/>
              </a:lnSpc>
            </a:pPr>
            <a:r>
              <a:rPr lang="en-US" sz="1499" spc="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Samsung Electronics Corporate Citizenship Office holds the copyright of book.</a:t>
            </a:r>
          </a:p>
          <a:p>
            <a:pPr algn="l">
              <a:lnSpc>
                <a:spcPts val="1799"/>
              </a:lnSpc>
            </a:pPr>
            <a:r>
              <a:rPr lang="en-US" sz="1499" spc="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799"/>
              </a:lnSpc>
            </a:pPr>
            <a:r>
              <a:rPr lang="en-US" sz="1499" spc="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289377" y="4534426"/>
            <a:ext cx="3714009" cy="1218147"/>
          </a:xfrm>
          <a:custGeom>
            <a:avLst/>
            <a:gdLst/>
            <a:ahLst/>
            <a:cxnLst/>
            <a:rect r="r" b="b" t="t" l="l"/>
            <a:pathLst>
              <a:path h="1218147" w="3714009">
                <a:moveTo>
                  <a:pt x="0" y="0"/>
                </a:moveTo>
                <a:lnTo>
                  <a:pt x="3714009" y="0"/>
                </a:lnTo>
                <a:lnTo>
                  <a:pt x="3714009" y="1218148"/>
                </a:lnTo>
                <a:lnTo>
                  <a:pt x="0" y="121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98" b="-86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95846" y="675000"/>
            <a:ext cx="1935852" cy="297000"/>
            <a:chOff x="0" y="0"/>
            <a:chExt cx="1720757" cy="264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0850" cy="263906"/>
            </a:xfrm>
            <a:custGeom>
              <a:avLst/>
              <a:gdLst/>
              <a:ahLst/>
              <a:cxnLst/>
              <a:rect r="r" b="b" t="t" l="l"/>
              <a:pathLst>
                <a:path h="263906" w="1720850">
                  <a:moveTo>
                    <a:pt x="65532" y="71882"/>
                  </a:moveTo>
                  <a:cubicBezTo>
                    <a:pt x="64008" y="66294"/>
                    <a:pt x="64770" y="61595"/>
                    <a:pt x="64770" y="58420"/>
                  </a:cubicBezTo>
                  <a:cubicBezTo>
                    <a:pt x="66294" y="50546"/>
                    <a:pt x="71882" y="41783"/>
                    <a:pt x="87630" y="41783"/>
                  </a:cubicBezTo>
                  <a:cubicBezTo>
                    <a:pt x="101854" y="41783"/>
                    <a:pt x="110490" y="51308"/>
                    <a:pt x="110490" y="64643"/>
                  </a:cubicBezTo>
                  <a:cubicBezTo>
                    <a:pt x="110490" y="79629"/>
                    <a:pt x="110490" y="79629"/>
                    <a:pt x="110490" y="79629"/>
                  </a:cubicBezTo>
                  <a:cubicBezTo>
                    <a:pt x="172085" y="79629"/>
                    <a:pt x="172085" y="79629"/>
                    <a:pt x="172085" y="79629"/>
                  </a:cubicBezTo>
                  <a:cubicBezTo>
                    <a:pt x="172085" y="62230"/>
                    <a:pt x="172085" y="62230"/>
                    <a:pt x="172085" y="62230"/>
                  </a:cubicBezTo>
                  <a:cubicBezTo>
                    <a:pt x="172212" y="8636"/>
                    <a:pt x="123190" y="0"/>
                    <a:pt x="88392" y="0"/>
                  </a:cubicBezTo>
                  <a:cubicBezTo>
                    <a:pt x="44958" y="0"/>
                    <a:pt x="9525" y="14986"/>
                    <a:pt x="3175" y="55372"/>
                  </a:cubicBezTo>
                  <a:cubicBezTo>
                    <a:pt x="762" y="66421"/>
                    <a:pt x="762" y="75819"/>
                    <a:pt x="3175" y="88519"/>
                  </a:cubicBezTo>
                  <a:cubicBezTo>
                    <a:pt x="14224" y="138303"/>
                    <a:pt x="101092" y="153289"/>
                    <a:pt x="114554" y="184912"/>
                  </a:cubicBezTo>
                  <a:cubicBezTo>
                    <a:pt x="116967" y="190500"/>
                    <a:pt x="116078" y="198374"/>
                    <a:pt x="114554" y="203073"/>
                  </a:cubicBezTo>
                  <a:cubicBezTo>
                    <a:pt x="113030" y="210947"/>
                    <a:pt x="107442" y="219710"/>
                    <a:pt x="90805" y="219710"/>
                  </a:cubicBezTo>
                  <a:cubicBezTo>
                    <a:pt x="75057" y="219710"/>
                    <a:pt x="66294" y="211074"/>
                    <a:pt x="66294" y="197612"/>
                  </a:cubicBezTo>
                  <a:cubicBezTo>
                    <a:pt x="65532" y="173863"/>
                    <a:pt x="65532" y="173863"/>
                    <a:pt x="65532" y="173863"/>
                  </a:cubicBezTo>
                  <a:cubicBezTo>
                    <a:pt x="0" y="173863"/>
                    <a:pt x="0" y="173863"/>
                    <a:pt x="0" y="173863"/>
                  </a:cubicBezTo>
                  <a:cubicBezTo>
                    <a:pt x="0" y="192786"/>
                    <a:pt x="0" y="192786"/>
                    <a:pt x="0" y="192786"/>
                  </a:cubicBezTo>
                  <a:cubicBezTo>
                    <a:pt x="0" y="247269"/>
                    <a:pt x="43434" y="263906"/>
                    <a:pt x="89281" y="263906"/>
                  </a:cubicBezTo>
                  <a:cubicBezTo>
                    <a:pt x="133477" y="263906"/>
                    <a:pt x="170561" y="248920"/>
                    <a:pt x="176149" y="207772"/>
                  </a:cubicBezTo>
                  <a:cubicBezTo>
                    <a:pt x="179324" y="186436"/>
                    <a:pt x="176911" y="172212"/>
                    <a:pt x="176149" y="167513"/>
                  </a:cubicBezTo>
                  <a:cubicBezTo>
                    <a:pt x="165862" y="115316"/>
                    <a:pt x="72644" y="100330"/>
                    <a:pt x="65532" y="71882"/>
                  </a:cubicBezTo>
                  <a:moveTo>
                    <a:pt x="865505" y="71882"/>
                  </a:moveTo>
                  <a:cubicBezTo>
                    <a:pt x="863981" y="67183"/>
                    <a:pt x="864743" y="62357"/>
                    <a:pt x="865505" y="59182"/>
                  </a:cubicBezTo>
                  <a:cubicBezTo>
                    <a:pt x="867029" y="51308"/>
                    <a:pt x="871855" y="42545"/>
                    <a:pt x="887603" y="42545"/>
                  </a:cubicBezTo>
                  <a:cubicBezTo>
                    <a:pt x="901827" y="42545"/>
                    <a:pt x="909701" y="52070"/>
                    <a:pt x="909701" y="64643"/>
                  </a:cubicBezTo>
                  <a:cubicBezTo>
                    <a:pt x="909701" y="80391"/>
                    <a:pt x="909701" y="80391"/>
                    <a:pt x="909701" y="80391"/>
                  </a:cubicBezTo>
                  <a:cubicBezTo>
                    <a:pt x="970534" y="80391"/>
                    <a:pt x="970534" y="80391"/>
                    <a:pt x="970534" y="80391"/>
                  </a:cubicBezTo>
                  <a:cubicBezTo>
                    <a:pt x="970534" y="62992"/>
                    <a:pt x="970534" y="62992"/>
                    <a:pt x="970534" y="62992"/>
                  </a:cubicBezTo>
                  <a:cubicBezTo>
                    <a:pt x="970534" y="10287"/>
                    <a:pt x="923163" y="1524"/>
                    <a:pt x="888365" y="1524"/>
                  </a:cubicBezTo>
                  <a:cubicBezTo>
                    <a:pt x="844931" y="1524"/>
                    <a:pt x="810133" y="15748"/>
                    <a:pt x="803021" y="56007"/>
                  </a:cubicBezTo>
                  <a:cubicBezTo>
                    <a:pt x="801497" y="66294"/>
                    <a:pt x="801497" y="76581"/>
                    <a:pt x="803783" y="88392"/>
                  </a:cubicBezTo>
                  <a:cubicBezTo>
                    <a:pt x="814832" y="138176"/>
                    <a:pt x="900938" y="152400"/>
                    <a:pt x="913511" y="184023"/>
                  </a:cubicBezTo>
                  <a:cubicBezTo>
                    <a:pt x="915924" y="190373"/>
                    <a:pt x="915035" y="197485"/>
                    <a:pt x="914273" y="202184"/>
                  </a:cubicBezTo>
                  <a:cubicBezTo>
                    <a:pt x="911860" y="210820"/>
                    <a:pt x="906399" y="218821"/>
                    <a:pt x="890524" y="218821"/>
                  </a:cubicBezTo>
                  <a:cubicBezTo>
                    <a:pt x="874649" y="218821"/>
                    <a:pt x="866013" y="210185"/>
                    <a:pt x="866013" y="196723"/>
                  </a:cubicBezTo>
                  <a:cubicBezTo>
                    <a:pt x="866013" y="172974"/>
                    <a:pt x="866013" y="172974"/>
                    <a:pt x="866013" y="172974"/>
                  </a:cubicBezTo>
                  <a:cubicBezTo>
                    <a:pt x="800481" y="172974"/>
                    <a:pt x="800481" y="172974"/>
                    <a:pt x="800481" y="172974"/>
                  </a:cubicBezTo>
                  <a:cubicBezTo>
                    <a:pt x="800481" y="191897"/>
                    <a:pt x="800481" y="191897"/>
                    <a:pt x="800481" y="191897"/>
                  </a:cubicBezTo>
                  <a:cubicBezTo>
                    <a:pt x="800481" y="246380"/>
                    <a:pt x="843153" y="262255"/>
                    <a:pt x="888873" y="262255"/>
                  </a:cubicBezTo>
                  <a:cubicBezTo>
                    <a:pt x="933069" y="262255"/>
                    <a:pt x="969391" y="247269"/>
                    <a:pt x="974979" y="206883"/>
                  </a:cubicBezTo>
                  <a:cubicBezTo>
                    <a:pt x="977392" y="185547"/>
                    <a:pt x="975741" y="172085"/>
                    <a:pt x="974217" y="166624"/>
                  </a:cubicBezTo>
                  <a:cubicBezTo>
                    <a:pt x="963930" y="116078"/>
                    <a:pt x="872363" y="100203"/>
                    <a:pt x="865251" y="71755"/>
                  </a:cubicBezTo>
                  <a:moveTo>
                    <a:pt x="1423543" y="206121"/>
                  </a:moveTo>
                  <a:cubicBezTo>
                    <a:pt x="1366139" y="7874"/>
                    <a:pt x="1366139" y="7874"/>
                    <a:pt x="1366139" y="7874"/>
                  </a:cubicBezTo>
                  <a:cubicBezTo>
                    <a:pt x="1274572" y="7874"/>
                    <a:pt x="1274572" y="7874"/>
                    <a:pt x="1274572" y="7874"/>
                  </a:cubicBezTo>
                  <a:cubicBezTo>
                    <a:pt x="1274572" y="252095"/>
                    <a:pt x="1274572" y="252095"/>
                    <a:pt x="1274572" y="252095"/>
                  </a:cubicBezTo>
                  <a:cubicBezTo>
                    <a:pt x="1335405" y="252095"/>
                    <a:pt x="1335405" y="252095"/>
                    <a:pt x="1335405" y="252095"/>
                  </a:cubicBezTo>
                  <a:cubicBezTo>
                    <a:pt x="1331468" y="47371"/>
                    <a:pt x="1331468" y="47371"/>
                    <a:pt x="1331468" y="47371"/>
                  </a:cubicBezTo>
                  <a:cubicBezTo>
                    <a:pt x="1393825" y="252095"/>
                    <a:pt x="1393825" y="252095"/>
                    <a:pt x="1393825" y="252095"/>
                  </a:cubicBezTo>
                  <a:cubicBezTo>
                    <a:pt x="1481455" y="252095"/>
                    <a:pt x="1481455" y="252095"/>
                    <a:pt x="1481455" y="252095"/>
                  </a:cubicBezTo>
                  <a:cubicBezTo>
                    <a:pt x="1481455" y="7874"/>
                    <a:pt x="1481455" y="7874"/>
                    <a:pt x="1481455" y="7874"/>
                  </a:cubicBezTo>
                  <a:cubicBezTo>
                    <a:pt x="1420622" y="7874"/>
                    <a:pt x="1420622" y="7874"/>
                    <a:pt x="1420622" y="7874"/>
                  </a:cubicBezTo>
                  <a:lnTo>
                    <a:pt x="1423797" y="206248"/>
                  </a:lnTo>
                  <a:close/>
                  <a:moveTo>
                    <a:pt x="263017" y="7874"/>
                  </a:moveTo>
                  <a:cubicBezTo>
                    <a:pt x="218059" y="254508"/>
                    <a:pt x="218059" y="254508"/>
                    <a:pt x="218059" y="254508"/>
                  </a:cubicBezTo>
                  <a:cubicBezTo>
                    <a:pt x="284353" y="254508"/>
                    <a:pt x="284353" y="254508"/>
                    <a:pt x="284353" y="254508"/>
                  </a:cubicBezTo>
                  <a:cubicBezTo>
                    <a:pt x="318262" y="26035"/>
                    <a:pt x="318262" y="26035"/>
                    <a:pt x="318262" y="26035"/>
                  </a:cubicBezTo>
                  <a:cubicBezTo>
                    <a:pt x="352171" y="254508"/>
                    <a:pt x="352171" y="254508"/>
                    <a:pt x="352171" y="254508"/>
                  </a:cubicBezTo>
                  <a:cubicBezTo>
                    <a:pt x="417703" y="254508"/>
                    <a:pt x="417703" y="254508"/>
                    <a:pt x="417703" y="254508"/>
                  </a:cubicBezTo>
                  <a:cubicBezTo>
                    <a:pt x="372745" y="7874"/>
                    <a:pt x="372745" y="7874"/>
                    <a:pt x="372745" y="7874"/>
                  </a:cubicBezTo>
                  <a:lnTo>
                    <a:pt x="263017" y="7874"/>
                  </a:lnTo>
                  <a:close/>
                  <a:moveTo>
                    <a:pt x="635000" y="7874"/>
                  </a:moveTo>
                  <a:cubicBezTo>
                    <a:pt x="604139" y="200787"/>
                    <a:pt x="604139" y="200787"/>
                    <a:pt x="604139" y="200787"/>
                  </a:cubicBezTo>
                  <a:cubicBezTo>
                    <a:pt x="572516" y="7874"/>
                    <a:pt x="572516" y="7874"/>
                    <a:pt x="572516" y="7874"/>
                  </a:cubicBezTo>
                  <a:cubicBezTo>
                    <a:pt x="472186" y="7874"/>
                    <a:pt x="472186" y="7874"/>
                    <a:pt x="472186" y="7874"/>
                  </a:cubicBezTo>
                  <a:cubicBezTo>
                    <a:pt x="467487" y="254508"/>
                    <a:pt x="467487" y="254508"/>
                    <a:pt x="467487" y="254508"/>
                  </a:cubicBezTo>
                  <a:cubicBezTo>
                    <a:pt x="528320" y="254508"/>
                    <a:pt x="528320" y="254508"/>
                    <a:pt x="528320" y="254508"/>
                  </a:cubicBezTo>
                  <a:cubicBezTo>
                    <a:pt x="529844" y="26035"/>
                    <a:pt x="529844" y="26035"/>
                    <a:pt x="529844" y="26035"/>
                  </a:cubicBezTo>
                  <a:cubicBezTo>
                    <a:pt x="572516" y="254508"/>
                    <a:pt x="572516" y="254508"/>
                    <a:pt x="572516" y="254508"/>
                  </a:cubicBezTo>
                  <a:cubicBezTo>
                    <a:pt x="634873" y="254508"/>
                    <a:pt x="634873" y="254508"/>
                    <a:pt x="634873" y="254508"/>
                  </a:cubicBezTo>
                  <a:cubicBezTo>
                    <a:pt x="677545" y="26035"/>
                    <a:pt x="677545" y="26035"/>
                    <a:pt x="677545" y="26035"/>
                  </a:cubicBezTo>
                  <a:cubicBezTo>
                    <a:pt x="679069" y="254508"/>
                    <a:pt x="679069" y="254508"/>
                    <a:pt x="679069" y="254508"/>
                  </a:cubicBezTo>
                  <a:cubicBezTo>
                    <a:pt x="740664" y="254508"/>
                    <a:pt x="740664" y="254508"/>
                    <a:pt x="740664" y="254508"/>
                  </a:cubicBezTo>
                  <a:cubicBezTo>
                    <a:pt x="735203" y="7874"/>
                    <a:pt x="735203" y="7874"/>
                    <a:pt x="735203" y="7874"/>
                  </a:cubicBezTo>
                  <a:lnTo>
                    <a:pt x="634873" y="7874"/>
                  </a:lnTo>
                  <a:close/>
                  <a:moveTo>
                    <a:pt x="1206627" y="7874"/>
                  </a:moveTo>
                  <a:cubicBezTo>
                    <a:pt x="1144270" y="7874"/>
                    <a:pt x="1144270" y="7874"/>
                    <a:pt x="1144270" y="7874"/>
                  </a:cubicBezTo>
                  <a:cubicBezTo>
                    <a:pt x="1144270" y="190500"/>
                    <a:pt x="1144270" y="190500"/>
                    <a:pt x="1144270" y="190500"/>
                  </a:cubicBezTo>
                  <a:cubicBezTo>
                    <a:pt x="1144270" y="193675"/>
                    <a:pt x="1144270" y="196850"/>
                    <a:pt x="1143508" y="200025"/>
                  </a:cubicBezTo>
                  <a:cubicBezTo>
                    <a:pt x="1142746" y="205613"/>
                    <a:pt x="1137158" y="217424"/>
                    <a:pt x="1119759" y="217424"/>
                  </a:cubicBezTo>
                  <a:cubicBezTo>
                    <a:pt x="1103122" y="217424"/>
                    <a:pt x="1097661" y="205613"/>
                    <a:pt x="1096899" y="200025"/>
                  </a:cubicBezTo>
                  <a:cubicBezTo>
                    <a:pt x="1096137" y="196850"/>
                    <a:pt x="1096137" y="193675"/>
                    <a:pt x="1096137" y="190500"/>
                  </a:cubicBezTo>
                  <a:cubicBezTo>
                    <a:pt x="1096137" y="7874"/>
                    <a:pt x="1096137" y="7874"/>
                    <a:pt x="1096137" y="7874"/>
                  </a:cubicBezTo>
                  <a:cubicBezTo>
                    <a:pt x="1033780" y="7874"/>
                    <a:pt x="1033780" y="7874"/>
                    <a:pt x="1033780" y="7874"/>
                  </a:cubicBezTo>
                  <a:cubicBezTo>
                    <a:pt x="1033780" y="184912"/>
                    <a:pt x="1033780" y="184912"/>
                    <a:pt x="1033780" y="184912"/>
                  </a:cubicBezTo>
                  <a:cubicBezTo>
                    <a:pt x="1033780" y="188849"/>
                    <a:pt x="1033780" y="198374"/>
                    <a:pt x="1034542" y="200660"/>
                  </a:cubicBezTo>
                  <a:cubicBezTo>
                    <a:pt x="1038479" y="246507"/>
                    <a:pt x="1074801" y="261493"/>
                    <a:pt x="1119886" y="261493"/>
                  </a:cubicBezTo>
                  <a:cubicBezTo>
                    <a:pt x="1165733" y="261493"/>
                    <a:pt x="1202055" y="246507"/>
                    <a:pt x="1205992" y="200660"/>
                  </a:cubicBezTo>
                  <a:cubicBezTo>
                    <a:pt x="1206754" y="198247"/>
                    <a:pt x="1206754" y="188849"/>
                    <a:pt x="1206754" y="184912"/>
                  </a:cubicBezTo>
                  <a:lnTo>
                    <a:pt x="1206754" y="7874"/>
                  </a:lnTo>
                  <a:close/>
                  <a:moveTo>
                    <a:pt x="1633982" y="116205"/>
                  </a:moveTo>
                  <a:cubicBezTo>
                    <a:pt x="1633982" y="151765"/>
                    <a:pt x="1633982" y="151765"/>
                    <a:pt x="1633982" y="151765"/>
                  </a:cubicBezTo>
                  <a:cubicBezTo>
                    <a:pt x="1659255" y="151765"/>
                    <a:pt x="1659255" y="151765"/>
                    <a:pt x="1659255" y="151765"/>
                  </a:cubicBezTo>
                  <a:cubicBezTo>
                    <a:pt x="1659255" y="187325"/>
                    <a:pt x="1659255" y="187325"/>
                    <a:pt x="1659255" y="187325"/>
                  </a:cubicBezTo>
                  <a:cubicBezTo>
                    <a:pt x="1659255" y="190500"/>
                    <a:pt x="1659255" y="194437"/>
                    <a:pt x="1658493" y="196850"/>
                  </a:cubicBezTo>
                  <a:cubicBezTo>
                    <a:pt x="1657731" y="203962"/>
                    <a:pt x="1651381" y="215011"/>
                    <a:pt x="1633220" y="215011"/>
                  </a:cubicBezTo>
                  <a:cubicBezTo>
                    <a:pt x="1615059" y="215011"/>
                    <a:pt x="1609471" y="203962"/>
                    <a:pt x="1607947" y="196850"/>
                  </a:cubicBezTo>
                  <a:cubicBezTo>
                    <a:pt x="1607947" y="194437"/>
                    <a:pt x="1607185" y="190500"/>
                    <a:pt x="1607185" y="187325"/>
                  </a:cubicBezTo>
                  <a:cubicBezTo>
                    <a:pt x="1607185" y="75057"/>
                    <a:pt x="1607185" y="75057"/>
                    <a:pt x="1607185" y="75057"/>
                  </a:cubicBezTo>
                  <a:cubicBezTo>
                    <a:pt x="1607185" y="71120"/>
                    <a:pt x="1607947" y="67183"/>
                    <a:pt x="1608709" y="63246"/>
                  </a:cubicBezTo>
                  <a:cubicBezTo>
                    <a:pt x="1609471" y="57658"/>
                    <a:pt x="1615059" y="45847"/>
                    <a:pt x="1633220" y="45847"/>
                  </a:cubicBezTo>
                  <a:cubicBezTo>
                    <a:pt x="1652143" y="45847"/>
                    <a:pt x="1656969" y="58547"/>
                    <a:pt x="1657731" y="63246"/>
                  </a:cubicBezTo>
                  <a:cubicBezTo>
                    <a:pt x="1658493" y="67183"/>
                    <a:pt x="1658493" y="72771"/>
                    <a:pt x="1658493" y="72771"/>
                  </a:cubicBezTo>
                  <a:cubicBezTo>
                    <a:pt x="1658493" y="86995"/>
                    <a:pt x="1658493" y="86995"/>
                    <a:pt x="1658493" y="86995"/>
                  </a:cubicBezTo>
                  <a:cubicBezTo>
                    <a:pt x="1720088" y="86995"/>
                    <a:pt x="1720088" y="86995"/>
                    <a:pt x="1720088" y="86995"/>
                  </a:cubicBezTo>
                  <a:cubicBezTo>
                    <a:pt x="1720088" y="78359"/>
                    <a:pt x="1720088" y="78359"/>
                    <a:pt x="1720088" y="78359"/>
                  </a:cubicBezTo>
                  <a:cubicBezTo>
                    <a:pt x="1720088" y="78359"/>
                    <a:pt x="1720850" y="70485"/>
                    <a:pt x="1720088" y="62611"/>
                  </a:cubicBezTo>
                  <a:cubicBezTo>
                    <a:pt x="1715389" y="16002"/>
                    <a:pt x="1677416" y="1778"/>
                    <a:pt x="1633220" y="1778"/>
                  </a:cubicBezTo>
                  <a:cubicBezTo>
                    <a:pt x="1589786" y="1778"/>
                    <a:pt x="1552702" y="16764"/>
                    <a:pt x="1547114" y="62611"/>
                  </a:cubicBezTo>
                  <a:cubicBezTo>
                    <a:pt x="1546352" y="66548"/>
                    <a:pt x="1546352" y="74422"/>
                    <a:pt x="1546352" y="78359"/>
                  </a:cubicBezTo>
                  <a:cubicBezTo>
                    <a:pt x="1546352" y="181864"/>
                    <a:pt x="1546352" y="181864"/>
                    <a:pt x="1546352" y="181864"/>
                  </a:cubicBezTo>
                  <a:cubicBezTo>
                    <a:pt x="1546352" y="186563"/>
                    <a:pt x="1546352" y="190500"/>
                    <a:pt x="1547114" y="198501"/>
                  </a:cubicBezTo>
                  <a:cubicBezTo>
                    <a:pt x="1551051" y="243586"/>
                    <a:pt x="1589786" y="259334"/>
                    <a:pt x="1633220" y="259334"/>
                  </a:cubicBezTo>
                  <a:cubicBezTo>
                    <a:pt x="1677416" y="259334"/>
                    <a:pt x="1716151" y="243586"/>
                    <a:pt x="1720088" y="198501"/>
                  </a:cubicBezTo>
                  <a:cubicBezTo>
                    <a:pt x="1720850" y="190627"/>
                    <a:pt x="1720850" y="186690"/>
                    <a:pt x="1720850" y="181864"/>
                  </a:cubicBezTo>
                  <a:cubicBezTo>
                    <a:pt x="1720850" y="116205"/>
                    <a:pt x="1720850" y="116205"/>
                    <a:pt x="1720850" y="116205"/>
                  </a:cubicBezTo>
                  <a:lnTo>
                    <a:pt x="1633982" y="1162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69365" y="535628"/>
            <a:ext cx="986143" cy="986143"/>
          </a:xfrm>
          <a:custGeom>
            <a:avLst/>
            <a:gdLst/>
            <a:ahLst/>
            <a:cxnLst/>
            <a:rect r="r" b="b" t="t" l="l"/>
            <a:pathLst>
              <a:path h="986143" w="986143">
                <a:moveTo>
                  <a:pt x="0" y="0"/>
                </a:moveTo>
                <a:lnTo>
                  <a:pt x="986143" y="0"/>
                </a:lnTo>
                <a:lnTo>
                  <a:pt x="986143" y="986144"/>
                </a:lnTo>
                <a:lnTo>
                  <a:pt x="0" y="98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021" y="3723186"/>
            <a:ext cx="1600717" cy="320143"/>
          </a:xfrm>
          <a:custGeom>
            <a:avLst/>
            <a:gdLst/>
            <a:ahLst/>
            <a:cxnLst/>
            <a:rect r="r" b="b" t="t" l="l"/>
            <a:pathLst>
              <a:path h="320143" w="1600717">
                <a:moveTo>
                  <a:pt x="0" y="0"/>
                </a:moveTo>
                <a:lnTo>
                  <a:pt x="1600717" y="0"/>
                </a:lnTo>
                <a:lnTo>
                  <a:pt x="1600717" y="320144"/>
                </a:lnTo>
                <a:lnTo>
                  <a:pt x="0" y="320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76158" y="9747002"/>
            <a:ext cx="92075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 spc="19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5846" y="9747002"/>
            <a:ext cx="4333182" cy="25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24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021" y="778325"/>
            <a:ext cx="27216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Objective.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5671" y="3097445"/>
            <a:ext cx="1152048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data that we will analyze in this presentation</a:t>
            </a:r>
          </a:p>
          <a:p>
            <a:pPr algn="l">
              <a:lnSpc>
                <a:spcPts val="4199"/>
              </a:lnSpc>
            </a:pPr>
            <a:r>
              <a:rPr lang="en-US" sz="3499" spc="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is data and information for the clients of a particular company </a:t>
            </a:r>
          </a:p>
          <a:p>
            <a:pPr algn="l">
              <a:lnSpc>
                <a:spcPts val="4199"/>
              </a:lnSpc>
            </a:pPr>
            <a:r>
              <a:rPr lang="en-US" sz="3499" spc="5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that wants to analyze the personality of the clients.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55671" y="6097820"/>
            <a:ext cx="1152048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51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This analysis helps businesses better understand their customers and makes it easier for them to adjust products according to the specific needs, behaviors, and interests of different types of customers.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35021" y="6985499"/>
            <a:ext cx="1600717" cy="320143"/>
          </a:xfrm>
          <a:custGeom>
            <a:avLst/>
            <a:gdLst/>
            <a:ahLst/>
            <a:cxnLst/>
            <a:rect r="r" b="b" t="t" l="l"/>
            <a:pathLst>
              <a:path h="320143" w="1600717">
                <a:moveTo>
                  <a:pt x="0" y="0"/>
                </a:moveTo>
                <a:lnTo>
                  <a:pt x="1600717" y="0"/>
                </a:lnTo>
                <a:lnTo>
                  <a:pt x="1600717" y="320143"/>
                </a:lnTo>
                <a:lnTo>
                  <a:pt x="0" y="320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35027" y="410381"/>
            <a:ext cx="733472" cy="1129944"/>
          </a:xfrm>
          <a:custGeom>
            <a:avLst/>
            <a:gdLst/>
            <a:ahLst/>
            <a:cxnLst/>
            <a:rect r="r" b="b" t="t" l="l"/>
            <a:pathLst>
              <a:path h="1129944" w="733472">
                <a:moveTo>
                  <a:pt x="0" y="0"/>
                </a:moveTo>
                <a:lnTo>
                  <a:pt x="733472" y="0"/>
                </a:lnTo>
                <a:lnTo>
                  <a:pt x="733472" y="1129944"/>
                </a:lnTo>
                <a:lnTo>
                  <a:pt x="0" y="1129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55164"/>
            <a:ext cx="14806547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What is the relationship between the client’s joining date of the company and marital status?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Does marital status affect the number of purchases?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Is the size of the family and the number of children related to the number of purchases?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What does age have to do with the number of purchases?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Do clients with better education get more income?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What is the relationship between income, family size and number of children?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Do customers with more income make more purchases?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Do customers who visit the website make purchases through it or not?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What is the most popular way for customers to buy at a discount?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2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Are the promotions campaigns carried out by the company successful?</a:t>
            </a:r>
          </a:p>
          <a:p>
            <a:pPr algn="l" marL="647700" indent="-323850" lvl="1">
              <a:lnSpc>
                <a:spcPts val="3900"/>
              </a:lnSpc>
              <a:buAutoNum type="arabicPeriod" startAt="1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Are there complaints from customers, if yes, are they old or new customers?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42525" y="5143500"/>
            <a:ext cx="1616775" cy="183234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 spc="19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24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021" y="778325"/>
            <a:ext cx="577141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Business Questions</a:t>
            </a: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</a:t>
            </a: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001988" y="255657"/>
            <a:ext cx="923355" cy="1284667"/>
          </a:xfrm>
          <a:custGeom>
            <a:avLst/>
            <a:gdLst/>
            <a:ahLst/>
            <a:cxnLst/>
            <a:rect r="r" b="b" t="t" l="l"/>
            <a:pathLst>
              <a:path h="1284667" w="923355">
                <a:moveTo>
                  <a:pt x="0" y="0"/>
                </a:moveTo>
                <a:lnTo>
                  <a:pt x="923354" y="0"/>
                </a:lnTo>
                <a:lnTo>
                  <a:pt x="923354" y="1284668"/>
                </a:lnTo>
                <a:lnTo>
                  <a:pt x="0" y="128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54155" y="2507378"/>
            <a:ext cx="1179917" cy="1667215"/>
          </a:xfrm>
          <a:custGeom>
            <a:avLst/>
            <a:gdLst/>
            <a:ahLst/>
            <a:cxnLst/>
            <a:rect r="r" b="b" t="t" l="l"/>
            <a:pathLst>
              <a:path h="1667215" w="1179917">
                <a:moveTo>
                  <a:pt x="0" y="0"/>
                </a:moveTo>
                <a:lnTo>
                  <a:pt x="1179917" y="0"/>
                </a:lnTo>
                <a:lnTo>
                  <a:pt x="1179917" y="1667214"/>
                </a:lnTo>
                <a:lnTo>
                  <a:pt x="0" y="166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348905" y="2110832"/>
            <a:ext cx="342393" cy="2460307"/>
          </a:xfrm>
          <a:custGeom>
            <a:avLst/>
            <a:gdLst/>
            <a:ahLst/>
            <a:cxnLst/>
            <a:rect r="r" b="b" t="t" l="l"/>
            <a:pathLst>
              <a:path h="2460307" w="342393">
                <a:moveTo>
                  <a:pt x="0" y="0"/>
                </a:moveTo>
                <a:lnTo>
                  <a:pt x="342393" y="0"/>
                </a:lnTo>
                <a:lnTo>
                  <a:pt x="342393" y="2460306"/>
                </a:lnTo>
                <a:lnTo>
                  <a:pt x="0" y="2460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72349" y="4412813"/>
            <a:ext cx="1179917" cy="1667215"/>
          </a:xfrm>
          <a:custGeom>
            <a:avLst/>
            <a:gdLst/>
            <a:ahLst/>
            <a:cxnLst/>
            <a:rect r="r" b="b" t="t" l="l"/>
            <a:pathLst>
              <a:path h="1667215" w="1179917">
                <a:moveTo>
                  <a:pt x="0" y="0"/>
                </a:moveTo>
                <a:lnTo>
                  <a:pt x="1179917" y="0"/>
                </a:lnTo>
                <a:lnTo>
                  <a:pt x="1179917" y="1667215"/>
                </a:lnTo>
                <a:lnTo>
                  <a:pt x="0" y="1667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4067100" y="4016267"/>
            <a:ext cx="342393" cy="2460307"/>
          </a:xfrm>
          <a:custGeom>
            <a:avLst/>
            <a:gdLst/>
            <a:ahLst/>
            <a:cxnLst/>
            <a:rect r="r" b="b" t="t" l="l"/>
            <a:pathLst>
              <a:path h="2460307" w="342393">
                <a:moveTo>
                  <a:pt x="0" y="0"/>
                </a:moveTo>
                <a:lnTo>
                  <a:pt x="342392" y="0"/>
                </a:lnTo>
                <a:lnTo>
                  <a:pt x="342392" y="2460307"/>
                </a:lnTo>
                <a:lnTo>
                  <a:pt x="0" y="2460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10435" y="4960417"/>
            <a:ext cx="1839441" cy="556431"/>
          </a:xfrm>
          <a:custGeom>
            <a:avLst/>
            <a:gdLst/>
            <a:ahLst/>
            <a:cxnLst/>
            <a:rect r="r" b="b" t="t" l="l"/>
            <a:pathLst>
              <a:path h="556431" w="1839441">
                <a:moveTo>
                  <a:pt x="0" y="0"/>
                </a:moveTo>
                <a:lnTo>
                  <a:pt x="1839441" y="0"/>
                </a:lnTo>
                <a:lnTo>
                  <a:pt x="1839441" y="556431"/>
                </a:lnTo>
                <a:lnTo>
                  <a:pt x="0" y="556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82195">
            <a:off x="13030684" y="7420103"/>
            <a:ext cx="585484" cy="1836814"/>
          </a:xfrm>
          <a:custGeom>
            <a:avLst/>
            <a:gdLst/>
            <a:ahLst/>
            <a:cxnLst/>
            <a:rect r="r" b="b" t="t" l="l"/>
            <a:pathLst>
              <a:path h="1836814" w="585484">
                <a:moveTo>
                  <a:pt x="0" y="0"/>
                </a:moveTo>
                <a:lnTo>
                  <a:pt x="585485" y="0"/>
                </a:lnTo>
                <a:lnTo>
                  <a:pt x="585485" y="1836813"/>
                </a:lnTo>
                <a:lnTo>
                  <a:pt x="0" y="1836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9360" y="3074285"/>
            <a:ext cx="106950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Rows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5021" y="778325"/>
            <a:ext cx="456406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Data Description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11932" y="3102860"/>
            <a:ext cx="95415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2240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127" y="4979720"/>
            <a:ext cx="13683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columns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99081" y="4950892"/>
            <a:ext cx="95415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7553" y="2235207"/>
            <a:ext cx="7871747" cy="481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1-</a:t>
            </a: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ID   2-Year_Birth   3-Education   4-Marital_Status  5-Income   6-Kidhome   7-Teenhome   8-Dt_Customer 9-Recency   10-MntWines   11-MntFruits   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12-MntMeatProducts   13-MntFishProducts   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14-MntSweetProducts   15-MntGoldProds   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16-NumDealsPurchases       17-NumWebPurchases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18-NumCatalogPurchases   19-NumStorePurchases   20-NumWebVisitsMonth   21-AcceptedCmp3   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22-AcceptedCmp4   23-AcceptedCmp5   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r>
              <a:rPr lang="en-US" sz="2700" spc="3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24-AcceptedCmp1   25-AcceptedCmp2   26-Complain 27-Z_CostContact   28-Z_Revenue   29-Response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66086" y="4551095"/>
            <a:ext cx="11602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Before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14625" y="7732677"/>
            <a:ext cx="11602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After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17784" y="7511415"/>
            <a:ext cx="5856846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30-</a:t>
            </a: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Customer_From_days   31-Age  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32-Living_With   33-Num_Children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34-Family_Size   35-total_purchases 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r>
              <a:rPr lang="en-US" sz="2700" spc="3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36-purchase_quantity   37-Total_Promos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59336" y="7932702"/>
            <a:ext cx="20640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columns: 37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1512" y="3044401"/>
            <a:ext cx="4987516" cy="4686838"/>
          </a:xfrm>
          <a:custGeom>
            <a:avLst/>
            <a:gdLst/>
            <a:ahLst/>
            <a:cxnLst/>
            <a:rect r="r" b="b" t="t" l="l"/>
            <a:pathLst>
              <a:path h="4686838" w="4987516">
                <a:moveTo>
                  <a:pt x="0" y="0"/>
                </a:moveTo>
                <a:lnTo>
                  <a:pt x="4987516" y="0"/>
                </a:lnTo>
                <a:lnTo>
                  <a:pt x="4987516" y="4686838"/>
                </a:lnTo>
                <a:lnTo>
                  <a:pt x="0" y="4686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1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5585" y="3096360"/>
            <a:ext cx="6149662" cy="4544742"/>
          </a:xfrm>
          <a:custGeom>
            <a:avLst/>
            <a:gdLst/>
            <a:ahLst/>
            <a:cxnLst/>
            <a:rect r="r" b="b" t="t" l="l"/>
            <a:pathLst>
              <a:path h="4544742" w="6149662">
                <a:moveTo>
                  <a:pt x="0" y="0"/>
                </a:moveTo>
                <a:lnTo>
                  <a:pt x="6149662" y="0"/>
                </a:lnTo>
                <a:lnTo>
                  <a:pt x="6149662" y="4544743"/>
                </a:lnTo>
                <a:lnTo>
                  <a:pt x="0" y="4544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75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5083" y="2006099"/>
            <a:ext cx="1591435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Q1:What is the relationship between the client’s joining date of the company and marital status?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193" y="8245589"/>
            <a:ext cx="600624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largest proportion of the company's customers are people who live with partners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7772" y="8241178"/>
            <a:ext cx="574528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There is no relationship between marital status and the date of joining the company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3099" y="3776491"/>
            <a:ext cx="4587087" cy="4576294"/>
          </a:xfrm>
          <a:custGeom>
            <a:avLst/>
            <a:gdLst/>
            <a:ahLst/>
            <a:cxnLst/>
            <a:rect r="r" b="b" t="t" l="l"/>
            <a:pathLst>
              <a:path h="4576294" w="4587087">
                <a:moveTo>
                  <a:pt x="0" y="0"/>
                </a:moveTo>
                <a:lnTo>
                  <a:pt x="4587087" y="0"/>
                </a:lnTo>
                <a:lnTo>
                  <a:pt x="4587087" y="4576294"/>
                </a:lnTo>
                <a:lnTo>
                  <a:pt x="0" y="45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5083" y="2006099"/>
            <a:ext cx="95838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Q2: Does marital status affect the number of purchases?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91358" y="5493614"/>
            <a:ext cx="197036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spc="2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Min:5 | Max: 2525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454516" y="4562933"/>
            <a:ext cx="6668317" cy="4408632"/>
          </a:xfrm>
          <a:custGeom>
            <a:avLst/>
            <a:gdLst/>
            <a:ahLst/>
            <a:cxnLst/>
            <a:rect r="r" b="b" t="t" l="l"/>
            <a:pathLst>
              <a:path h="4408632" w="6668317">
                <a:moveTo>
                  <a:pt x="0" y="0"/>
                </a:moveTo>
                <a:lnTo>
                  <a:pt x="6668317" y="0"/>
                </a:lnTo>
                <a:lnTo>
                  <a:pt x="6668317" y="4408632"/>
                </a:lnTo>
                <a:lnTo>
                  <a:pt x="0" y="440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0" t="-150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38309" y="3172283"/>
            <a:ext cx="510073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Divorced and widowed clients are not included in the categories 10 and 11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627877"/>
            <a:ext cx="16230600" cy="0"/>
          </a:xfrm>
          <a:prstGeom prst="line">
            <a:avLst/>
          </a:prstGeom>
          <a:ln cap="rnd" w="1905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35021" y="1645100"/>
            <a:ext cx="16230600" cy="0"/>
          </a:xfrm>
          <a:prstGeom prst="line">
            <a:avLst/>
          </a:prstGeom>
          <a:ln cap="rnd" w="19050">
            <a:solidFill>
              <a:srgbClr val="0924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9599" y="230474"/>
            <a:ext cx="1200299" cy="1309850"/>
          </a:xfrm>
          <a:custGeom>
            <a:avLst/>
            <a:gdLst/>
            <a:ahLst/>
            <a:cxnLst/>
            <a:rect r="r" b="b" t="t" l="l"/>
            <a:pathLst>
              <a:path h="1309850" w="1200299">
                <a:moveTo>
                  <a:pt x="0" y="0"/>
                </a:moveTo>
                <a:lnTo>
                  <a:pt x="1200299" y="0"/>
                </a:lnTo>
                <a:lnTo>
                  <a:pt x="1200299" y="1309851"/>
                </a:lnTo>
                <a:lnTo>
                  <a:pt x="0" y="130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18842" y="6183619"/>
            <a:ext cx="2379400" cy="2894819"/>
          </a:xfrm>
          <a:custGeom>
            <a:avLst/>
            <a:gdLst/>
            <a:ahLst/>
            <a:cxnLst/>
            <a:rect r="r" b="b" t="t" l="l"/>
            <a:pathLst>
              <a:path h="2894819" w="2379400">
                <a:moveTo>
                  <a:pt x="0" y="0"/>
                </a:moveTo>
                <a:lnTo>
                  <a:pt x="2379400" y="0"/>
                </a:lnTo>
                <a:lnTo>
                  <a:pt x="2379400" y="2894819"/>
                </a:lnTo>
                <a:lnTo>
                  <a:pt x="0" y="2894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87661" y="6302299"/>
            <a:ext cx="3087207" cy="2956001"/>
          </a:xfrm>
          <a:custGeom>
            <a:avLst/>
            <a:gdLst/>
            <a:ahLst/>
            <a:cxnLst/>
            <a:rect r="r" b="b" t="t" l="l"/>
            <a:pathLst>
              <a:path h="2956001" w="3087207">
                <a:moveTo>
                  <a:pt x="0" y="0"/>
                </a:moveTo>
                <a:lnTo>
                  <a:pt x="3087207" y="0"/>
                </a:lnTo>
                <a:lnTo>
                  <a:pt x="3087207" y="2956001"/>
                </a:lnTo>
                <a:lnTo>
                  <a:pt x="0" y="2956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2633" y="3498121"/>
            <a:ext cx="5152188" cy="5133035"/>
          </a:xfrm>
          <a:custGeom>
            <a:avLst/>
            <a:gdLst/>
            <a:ahLst/>
            <a:cxnLst/>
            <a:rect r="r" b="b" t="t" l="l"/>
            <a:pathLst>
              <a:path h="5133035" w="5152188">
                <a:moveTo>
                  <a:pt x="0" y="0"/>
                </a:moveTo>
                <a:lnTo>
                  <a:pt x="5152189" y="0"/>
                </a:lnTo>
                <a:lnTo>
                  <a:pt x="5152189" y="5133035"/>
                </a:lnTo>
                <a:lnTo>
                  <a:pt x="0" y="5133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4" t="-204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09323" y="2892151"/>
            <a:ext cx="2198437" cy="2900716"/>
          </a:xfrm>
          <a:custGeom>
            <a:avLst/>
            <a:gdLst/>
            <a:ahLst/>
            <a:cxnLst/>
            <a:rect r="r" b="b" t="t" l="l"/>
            <a:pathLst>
              <a:path h="2900716" w="2198437">
                <a:moveTo>
                  <a:pt x="0" y="0"/>
                </a:moveTo>
                <a:lnTo>
                  <a:pt x="2198438" y="0"/>
                </a:lnTo>
                <a:lnTo>
                  <a:pt x="2198438" y="2900716"/>
                </a:lnTo>
                <a:lnTo>
                  <a:pt x="0" y="2900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5083" y="2006099"/>
            <a:ext cx="95838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4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Q2: Does marital status affect the number of purchases?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14488" y="9747002"/>
            <a:ext cx="92075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</a:pPr>
            <a:r>
              <a:rPr lang="en-US" sz="1699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5846" y="9747002"/>
            <a:ext cx="43331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25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Samsung Innovation Campus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78325"/>
            <a:ext cx="19717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74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8908" y="4959738"/>
            <a:ext cx="594636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37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That the largest percentage of the number of purchases made by customers and up to 41.1% was between 5 to 215 purchases.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DAFRBsUY94U</dc:identifier>
  <dcterms:modified xsi:type="dcterms:W3CDTF">2011-08-01T06:04:30Z</dcterms:modified>
  <cp:revision>1</cp:revision>
  <dc:title>Artificial Intelligence Course</dc:title>
</cp:coreProperties>
</file>